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60" r:id="rId5"/>
    <p:sldMasterId id="2147483711" r:id="rId6"/>
    <p:sldMasterId id="2147483761" r:id="rId7"/>
  </p:sldMasterIdLst>
  <p:notesMasterIdLst>
    <p:notesMasterId r:id="rId25"/>
  </p:notesMasterIdLst>
  <p:sldIdLst>
    <p:sldId id="272" r:id="rId8"/>
    <p:sldId id="1993" r:id="rId9"/>
    <p:sldId id="276" r:id="rId10"/>
    <p:sldId id="277" r:id="rId11"/>
    <p:sldId id="1985" r:id="rId12"/>
    <p:sldId id="287" r:id="rId13"/>
    <p:sldId id="1990" r:id="rId14"/>
    <p:sldId id="1991" r:id="rId15"/>
    <p:sldId id="1981" r:id="rId16"/>
    <p:sldId id="1982" r:id="rId17"/>
    <p:sldId id="1983" r:id="rId18"/>
    <p:sldId id="1989" r:id="rId19"/>
    <p:sldId id="1978" r:id="rId20"/>
    <p:sldId id="1992" r:id="rId21"/>
    <p:sldId id="1986" r:id="rId22"/>
    <p:sldId id="1984" r:id="rId23"/>
    <p:sldId id="198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E7D"/>
    <a:srgbClr val="86818F"/>
    <a:srgbClr val="EFEFEF"/>
    <a:srgbClr val="0F8779"/>
    <a:srgbClr val="128779"/>
    <a:srgbClr val="1396B6"/>
    <a:srgbClr val="005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9C5698-1CAF-41A8-AEF4-DD1970603FDC}" v="34" dt="2021-01-26T17:47:25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14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Cumming" userId="961f939d-959b-4c63-898e-ccc47a97f0e2" providerId="ADAL" clId="{2E9C5698-1CAF-41A8-AEF4-DD1970603FDC}"/>
    <pc:docChg chg="modSld">
      <pc:chgData name="Kirsten Cumming" userId="961f939d-959b-4c63-898e-ccc47a97f0e2" providerId="ADAL" clId="{2E9C5698-1CAF-41A8-AEF4-DD1970603FDC}" dt="2021-01-26T17:47:25.921" v="39" actId="5793"/>
      <pc:docMkLst>
        <pc:docMk/>
      </pc:docMkLst>
      <pc:sldChg chg="addSp modSp mod">
        <pc:chgData name="Kirsten Cumming" userId="961f939d-959b-4c63-898e-ccc47a97f0e2" providerId="ADAL" clId="{2E9C5698-1CAF-41A8-AEF4-DD1970603FDC}" dt="2021-01-26T17:28:47.802" v="7" actId="164"/>
        <pc:sldMkLst>
          <pc:docMk/>
          <pc:sldMk cId="2354499067" sldId="276"/>
        </pc:sldMkLst>
        <pc:grpChg chg="add mod">
          <ac:chgData name="Kirsten Cumming" userId="961f939d-959b-4c63-898e-ccc47a97f0e2" providerId="ADAL" clId="{2E9C5698-1CAF-41A8-AEF4-DD1970603FDC}" dt="2021-01-26T17:28:47.802" v="7" actId="164"/>
          <ac:grpSpMkLst>
            <pc:docMk/>
            <pc:sldMk cId="2354499067" sldId="276"/>
            <ac:grpSpMk id="9" creationId="{A9CC86E9-2D2C-4201-A0C7-D30958E8FA79}"/>
          </ac:grpSpMkLst>
        </pc:grpChg>
        <pc:picChg chg="mod">
          <ac:chgData name="Kirsten Cumming" userId="961f939d-959b-4c63-898e-ccc47a97f0e2" providerId="ADAL" clId="{2E9C5698-1CAF-41A8-AEF4-DD1970603FDC}" dt="2021-01-26T17:28:47.802" v="7" actId="164"/>
          <ac:picMkLst>
            <pc:docMk/>
            <pc:sldMk cId="2354499067" sldId="276"/>
            <ac:picMk id="4" creationId="{B3F76D5C-6DA0-4651-B8DE-66DFB255726D}"/>
          </ac:picMkLst>
        </pc:picChg>
        <pc:picChg chg="add mod">
          <ac:chgData name="Kirsten Cumming" userId="961f939d-959b-4c63-898e-ccc47a97f0e2" providerId="ADAL" clId="{2E9C5698-1CAF-41A8-AEF4-DD1970603FDC}" dt="2021-01-26T17:28:47.802" v="7" actId="164"/>
          <ac:picMkLst>
            <pc:docMk/>
            <pc:sldMk cId="2354499067" sldId="276"/>
            <ac:picMk id="8" creationId="{403AD058-5E96-46BD-82A3-4B3389972545}"/>
          </ac:picMkLst>
        </pc:picChg>
      </pc:sldChg>
      <pc:sldChg chg="modSp modAnim">
        <pc:chgData name="Kirsten Cumming" userId="961f939d-959b-4c63-898e-ccc47a97f0e2" providerId="ADAL" clId="{2E9C5698-1CAF-41A8-AEF4-DD1970603FDC}" dt="2021-01-26T17:47:25.921" v="39" actId="5793"/>
        <pc:sldMkLst>
          <pc:docMk/>
          <pc:sldMk cId="1509200408" sldId="1978"/>
        </pc:sldMkLst>
        <pc:spChg chg="mod">
          <ac:chgData name="Kirsten Cumming" userId="961f939d-959b-4c63-898e-ccc47a97f0e2" providerId="ADAL" clId="{2E9C5698-1CAF-41A8-AEF4-DD1970603FDC}" dt="2021-01-26T17:47:25.921" v="39" actId="5793"/>
          <ac:spMkLst>
            <pc:docMk/>
            <pc:sldMk cId="1509200408" sldId="1978"/>
            <ac:spMk id="5" creationId="{12605BA5-AC28-4808-BED1-10454B3101FF}"/>
          </ac:spMkLst>
        </pc:spChg>
      </pc:sldChg>
      <pc:sldChg chg="modSp mod">
        <pc:chgData name="Kirsten Cumming" userId="961f939d-959b-4c63-898e-ccc47a97f0e2" providerId="ADAL" clId="{2E9C5698-1CAF-41A8-AEF4-DD1970603FDC}" dt="2021-01-26T17:27:03.098" v="2" actId="20577"/>
        <pc:sldMkLst>
          <pc:docMk/>
          <pc:sldMk cId="3735420971" sldId="1987"/>
        </pc:sldMkLst>
        <pc:spChg chg="mod">
          <ac:chgData name="Kirsten Cumming" userId="961f939d-959b-4c63-898e-ccc47a97f0e2" providerId="ADAL" clId="{2E9C5698-1CAF-41A8-AEF4-DD1970603FDC}" dt="2021-01-26T17:27:03.098" v="2" actId="20577"/>
          <ac:spMkLst>
            <pc:docMk/>
            <pc:sldMk cId="3735420971" sldId="1987"/>
            <ac:spMk id="5" creationId="{4819A21F-ED37-4077-AF21-6956A0480931}"/>
          </ac:spMkLst>
        </pc:spChg>
      </pc:sldChg>
      <pc:sldChg chg="modSp mod">
        <pc:chgData name="Kirsten Cumming" userId="961f939d-959b-4c63-898e-ccc47a97f0e2" providerId="ADAL" clId="{2E9C5698-1CAF-41A8-AEF4-DD1970603FDC}" dt="2021-01-26T17:46:53.770" v="36"/>
        <pc:sldMkLst>
          <pc:docMk/>
          <pc:sldMk cId="2646519238" sldId="1989"/>
        </pc:sldMkLst>
        <pc:spChg chg="mod">
          <ac:chgData name="Kirsten Cumming" userId="961f939d-959b-4c63-898e-ccc47a97f0e2" providerId="ADAL" clId="{2E9C5698-1CAF-41A8-AEF4-DD1970603FDC}" dt="2021-01-26T17:46:53.770" v="36"/>
          <ac:spMkLst>
            <pc:docMk/>
            <pc:sldMk cId="2646519238" sldId="1989"/>
            <ac:spMk id="5" creationId="{4819A21F-ED37-4077-AF21-6956A048093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CEEFF-A902-4535-9C95-C5AB0DF71F2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E0167-D2A7-4877-B2BE-36A4639C4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7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497" y="236133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784502-9AA0-D84D-9614-461CA6F0F5C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82F4ABD-0DC6-7745-B8AE-E8CBB92C6F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08185" y="32019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8" name="TextBox 7"/>
          <p:cNvSpPr txBox="1"/>
          <p:nvPr userDrawn="1"/>
        </p:nvSpPr>
        <p:spPr>
          <a:xfrm>
            <a:off x="269397" y="2924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4830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784502-9AA0-D84D-9614-461CA6F0F5C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82F4ABD-0DC6-7745-B8AE-E8CBB92C6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976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5536" y="6237313"/>
            <a:ext cx="8496944" cy="6206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</p:spTree>
    <p:extLst>
      <p:ext uri="{BB962C8B-B14F-4D97-AF65-F5344CB8AC3E}">
        <p14:creationId xmlns:p14="http://schemas.microsoft.com/office/powerpoint/2010/main" val="4015146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412" y="6303660"/>
            <a:ext cx="536941" cy="55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95539" y="6303660"/>
            <a:ext cx="3816424" cy="55434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</p:spTree>
    <p:extLst>
      <p:ext uri="{BB962C8B-B14F-4D97-AF65-F5344CB8AC3E}">
        <p14:creationId xmlns:p14="http://schemas.microsoft.com/office/powerpoint/2010/main" val="31401483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479392"/>
            <a:ext cx="7707863" cy="650699"/>
          </a:xfrm>
          <a:prstGeom prst="rect">
            <a:avLst/>
          </a:prstGeom>
        </p:spPr>
        <p:txBody>
          <a:bodyPr anchor="b" anchorCtr="0"/>
          <a:lstStyle>
            <a:lvl1pPr algn="l">
              <a:defRPr sz="216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80" y="1211580"/>
            <a:ext cx="7700963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9162488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l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buFont typeface="Wingdings" pitchFamily="2" charset="2"/>
              <a:buNone/>
              <a:defRPr b="0"/>
            </a:lvl1pPr>
            <a:lvl2pPr marL="128579" indent="-128579">
              <a:buFont typeface="Wingdings" pitchFamily="2" charset="2"/>
              <a:buChar char=""/>
              <a:defRPr/>
            </a:lvl2pPr>
            <a:lvl3pPr marL="342875" indent="-102386">
              <a:buFont typeface="Arial" pitchFamily="34" charset="0"/>
              <a:buChar char="−"/>
              <a:defRPr/>
            </a:lvl3pPr>
            <a:lvl4pPr marL="515502" indent="-82148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4270605" y="6582579"/>
            <a:ext cx="633251" cy="254428"/>
          </a:xfrm>
          <a:prstGeom prst="rect">
            <a:avLst/>
          </a:prstGeom>
        </p:spPr>
        <p:txBody>
          <a:bodyPr/>
          <a:lstStyle>
            <a:lvl1pPr>
              <a:defRPr sz="751"/>
            </a:lvl1pPr>
          </a:lstStyle>
          <a:p>
            <a:pPr>
              <a:defRPr/>
            </a:pPr>
            <a:fld id="{DEB4CF9F-D05C-4E5F-A676-9CB7599C53F6}" type="slidenum">
              <a:rPr lang="en-GB" smtClean="0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41962" y="358877"/>
            <a:ext cx="7886700" cy="55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13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784502-9AA0-D84D-9614-461CA6F0F5C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82F4ABD-0DC6-7745-B8AE-E8CBB92C6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3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C30D9A9-4AF2-0946-B5D6-3224DAE635B1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0AB6E44-5ED3-1F4D-AE1F-C9073C049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33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C30D9A9-4AF2-0946-B5D6-3224DAE635B1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0AB6E44-5ED3-1F4D-AE1F-C9073C049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6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C30D9A9-4AF2-0946-B5D6-3224DAE635B1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0AB6E44-5ED3-1F4D-AE1F-C9073C049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36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C30D9A9-4AF2-0946-B5D6-3224DAE635B1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0AB6E44-5ED3-1F4D-AE1F-C9073C049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89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C30D9A9-4AF2-0946-B5D6-3224DAE635B1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0AB6E44-5ED3-1F4D-AE1F-C9073C049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98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C30D9A9-4AF2-0946-B5D6-3224DAE635B1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0AB6E44-5ED3-1F4D-AE1F-C9073C049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1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C30D9A9-4AF2-0946-B5D6-3224DAE635B1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0AB6E44-5ED3-1F4D-AE1F-C9073C049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C30D9A9-4AF2-0946-B5D6-3224DAE635B1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0AB6E44-5ED3-1F4D-AE1F-C9073C049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7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784502-9AA0-D84D-9614-461CA6F0F5C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82F4ABD-0DC6-7745-B8AE-E8CBB92C6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00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C30D9A9-4AF2-0946-B5D6-3224DAE635B1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0AB6E44-5ED3-1F4D-AE1F-C9073C049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47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C30D9A9-4AF2-0946-B5D6-3224DAE635B1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0AB6E44-5ED3-1F4D-AE1F-C9073C049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23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C30D9A9-4AF2-0946-B5D6-3224DAE635B1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0AB6E44-5ED3-1F4D-AE1F-C9073C049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38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3106739"/>
            <a:ext cx="7315200" cy="164592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20" y="2333308"/>
            <a:ext cx="7315200" cy="640080"/>
          </a:xfr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1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4935539"/>
            <a:ext cx="4846320" cy="640080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82883"/>
            <a:ext cx="1188720" cy="17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16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3106739"/>
            <a:ext cx="7315200" cy="164592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20" y="2333308"/>
            <a:ext cx="7315200" cy="640080"/>
          </a:xfr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1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4935539"/>
            <a:ext cx="4846320" cy="640080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6" name="Picture 5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69" y="152404"/>
            <a:ext cx="1371600" cy="1495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2" y="87570"/>
            <a:ext cx="1335867" cy="193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6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844040"/>
            <a:ext cx="7315200" cy="164592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20" y="1066800"/>
            <a:ext cx="7315200" cy="640080"/>
          </a:xfr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1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 bwMode="gray">
          <a:xfrm>
            <a:off x="502923" y="642747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657600"/>
            <a:ext cx="4846320" cy="640080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8" name="Picture 7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233" y="4953004"/>
            <a:ext cx="1190552" cy="173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63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844040"/>
            <a:ext cx="7315200" cy="164592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20" y="1066800"/>
            <a:ext cx="7315200" cy="640080"/>
          </a:xfr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1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 bwMode="gray">
          <a:xfrm>
            <a:off x="502923" y="642747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657600"/>
            <a:ext cx="4846320" cy="640080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84" y="4847376"/>
            <a:ext cx="1335867" cy="193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72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1951"/>
            <a:ext cx="8229600" cy="9144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920" y="1750483"/>
            <a:ext cx="8229600" cy="446648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22190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/ CALIBRI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5760"/>
            <a:ext cx="8229600" cy="9144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920" y="1462088"/>
            <a:ext cx="8229600" cy="4754880"/>
          </a:xfrm>
        </p:spPr>
        <p:txBody>
          <a:bodyPr/>
          <a:lstStyle>
            <a:lvl1pPr>
              <a:defRPr sz="180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81736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2" y="1463040"/>
            <a:ext cx="7858031" cy="4754880"/>
          </a:xfrm>
        </p:spPr>
        <p:txBody>
          <a:bodyPr/>
          <a:lstStyle>
            <a:lvl1pPr>
              <a:spcBef>
                <a:spcPts val="1800"/>
              </a:spcBef>
              <a:defRPr sz="18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C27CBD4-645C-4936-852A-1654B670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978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784502-9AA0-D84D-9614-461CA6F0F5C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82F4ABD-0DC6-7745-B8AE-E8CBB92C6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53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5760"/>
            <a:ext cx="8229600" cy="9144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750484"/>
            <a:ext cx="3977640" cy="4467436"/>
          </a:xfrm>
        </p:spPr>
        <p:txBody>
          <a:bodyPr/>
          <a:lstStyle>
            <a:lvl1pPr>
              <a:spcBef>
                <a:spcPts val="600"/>
              </a:spcBef>
              <a:defRPr sz="180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4880" y="1750484"/>
            <a:ext cx="3977640" cy="4467436"/>
          </a:xfrm>
        </p:spPr>
        <p:txBody>
          <a:bodyPr/>
          <a:lstStyle>
            <a:lvl1pPr>
              <a:spcBef>
                <a:spcPts val="600"/>
              </a:spcBef>
              <a:defRPr lang="en-US" sz="1800" b="1" kern="1200" smtClean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88439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5760"/>
            <a:ext cx="8229600" cy="9144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3012020"/>
            <a:ext cx="3977640" cy="3205903"/>
          </a:xfrm>
        </p:spPr>
        <p:txBody>
          <a:bodyPr/>
          <a:lstStyle>
            <a:lvl1pPr>
              <a:spcBef>
                <a:spcPts val="600"/>
              </a:spcBef>
              <a:defRPr sz="16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4880" y="3012020"/>
            <a:ext cx="3977640" cy="3205903"/>
          </a:xfrm>
        </p:spPr>
        <p:txBody>
          <a:bodyPr/>
          <a:lstStyle>
            <a:lvl1pPr>
              <a:spcBef>
                <a:spcPts val="600"/>
              </a:spcBef>
              <a:defRPr lang="en-US" sz="1600" b="1" kern="1200" smtClean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2920" y="1463040"/>
            <a:ext cx="8229600" cy="1097280"/>
          </a:xfrm>
        </p:spPr>
        <p:txBody>
          <a:bodyPr/>
          <a:lstStyle>
            <a:lvl1pPr>
              <a:defRPr sz="2000" b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907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6858000"/>
          </a:xfrm>
          <a:solidFill>
            <a:schemeClr val="tx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Insert an image, chart or typographic element</a:t>
            </a:r>
          </a:p>
          <a:p>
            <a:r>
              <a:rPr lang="en-US"/>
              <a:t>  within this placeholder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5760"/>
            <a:ext cx="3974592" cy="914400"/>
          </a:xfrm>
        </p:spPr>
        <p:txBody>
          <a:bodyPr rIns="182880"/>
          <a:lstStyle>
            <a:lvl1pPr>
              <a:defRPr cap="none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463040"/>
            <a:ext cx="3977640" cy="4617720"/>
          </a:xfrm>
        </p:spPr>
        <p:txBody>
          <a:bodyPr rIns="182880"/>
          <a:lstStyle>
            <a:lvl1pPr>
              <a:spcBef>
                <a:spcPts val="3000"/>
              </a:spcBef>
              <a:defRPr sz="1800">
                <a:solidFill>
                  <a:schemeClr val="accent5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29138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6858000"/>
          </a:xfrm>
          <a:solidFill>
            <a:schemeClr val="accent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Insert an image, chart or typographic element</a:t>
            </a:r>
          </a:p>
          <a:p>
            <a:r>
              <a:rPr lang="en-US"/>
              <a:t>  within this placeholder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5760"/>
            <a:ext cx="3974592" cy="914400"/>
          </a:xfrm>
        </p:spPr>
        <p:txBody>
          <a:bodyPr rIns="182880"/>
          <a:lstStyle>
            <a:lvl1pPr>
              <a:defRPr cap="none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463040"/>
            <a:ext cx="3977640" cy="4617720"/>
          </a:xfrm>
        </p:spPr>
        <p:txBody>
          <a:bodyPr rIns="182880"/>
          <a:lstStyle>
            <a:lvl1pPr>
              <a:spcBef>
                <a:spcPts val="3000"/>
              </a:spcBef>
              <a:defRPr sz="1800">
                <a:solidFill>
                  <a:schemeClr val="accent5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gray">
          <a:xfrm>
            <a:off x="502923" y="642747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000"/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477202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6858000"/>
          </a:xfrm>
          <a:solidFill>
            <a:schemeClr val="accent4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rgbClr val="7030A0"/>
                </a:solidFill>
                <a:latin typeface="+mn-lt"/>
              </a:defRPr>
            </a:lvl1pPr>
          </a:lstStyle>
          <a:p>
            <a:r>
              <a:rPr lang="en-US"/>
              <a:t>Insert an image, chart or typographic element</a:t>
            </a:r>
          </a:p>
          <a:p>
            <a:r>
              <a:rPr lang="en-US"/>
              <a:t>  within this placeholder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5760"/>
            <a:ext cx="3974592" cy="914400"/>
          </a:xfrm>
        </p:spPr>
        <p:txBody>
          <a:bodyPr rIns="182880"/>
          <a:lstStyle>
            <a:lvl1pPr>
              <a:defRPr cap="none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463040"/>
            <a:ext cx="3977640" cy="4617720"/>
          </a:xfrm>
        </p:spPr>
        <p:txBody>
          <a:bodyPr rIns="182880"/>
          <a:lstStyle>
            <a:lvl1pPr>
              <a:spcBef>
                <a:spcPts val="3000"/>
              </a:spcBef>
              <a:defRPr sz="1800">
                <a:solidFill>
                  <a:schemeClr val="accent5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gray">
          <a:xfrm>
            <a:off x="502923" y="642747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000"/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472107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5760"/>
            <a:ext cx="8229600" cy="9144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1040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010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Char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5760"/>
            <a:ext cx="8229600" cy="9144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1463040"/>
            <a:ext cx="8229600" cy="7315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2pPr>
          </a:lstStyle>
          <a:p>
            <a:pPr lvl="0"/>
            <a:r>
              <a:rPr lang="en-US"/>
              <a:t>CLICK TO EDIT CHART TITLE</a:t>
            </a:r>
          </a:p>
          <a:p>
            <a:pPr lvl="1"/>
            <a:r>
              <a:rPr lang="en-US"/>
              <a:t>Second level for chart subtitle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502920" y="2286000"/>
            <a:ext cx="8229600" cy="3657600"/>
          </a:xfrm>
        </p:spPr>
        <p:txBody>
          <a:bodyPr rIns="0" anchor="ctr" anchorCtr="1"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02920" y="6035040"/>
            <a:ext cx="8229600" cy="170816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661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3108959"/>
            <a:ext cx="8229600" cy="1645920"/>
          </a:xfrm>
        </p:spPr>
        <p:txBody>
          <a:bodyPr wrap="square"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2331720"/>
            <a:ext cx="7772400" cy="640080"/>
          </a:xfr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6662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3108959"/>
            <a:ext cx="8229600" cy="164592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2331720"/>
            <a:ext cx="7772400" cy="640080"/>
          </a:xfr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 bwMode="gray">
          <a:xfrm>
            <a:off x="457203" y="640080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00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99164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784502-9AA0-D84D-9614-461CA6F0F5C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82F4ABD-0DC6-7745-B8AE-E8CBB92C6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28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3108959"/>
            <a:ext cx="8229600" cy="164592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2331720"/>
            <a:ext cx="7772400" cy="640080"/>
          </a:xfr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1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 bwMode="gray">
          <a:xfrm>
            <a:off x="502923" y="642747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000">
                <a:solidFill>
                  <a:schemeClr val="tx2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07352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li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1600" y="2011680"/>
            <a:ext cx="6858000" cy="3566160"/>
          </a:xfrm>
        </p:spPr>
        <p:txBody>
          <a:bodyPr/>
          <a:lstStyle>
            <a:lvl1pPr algn="l">
              <a:lnSpc>
                <a:spcPct val="90000"/>
              </a:lnSpc>
              <a:defRPr sz="2800" b="0">
                <a:solidFill>
                  <a:schemeClr val="bg1"/>
                </a:solidFill>
                <a:latin typeface="+mn-lt"/>
              </a:defRPr>
            </a:lvl1pPr>
            <a:lvl2pPr marL="1371498" indent="-228584" algn="l">
              <a:spcBef>
                <a:spcPts val="1800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quote text</a:t>
            </a:r>
          </a:p>
          <a:p>
            <a:pPr lvl="1"/>
            <a:r>
              <a:rPr lang="en-US"/>
              <a:t>Second level for attribution</a:t>
            </a:r>
          </a:p>
        </p:txBody>
      </p:sp>
    </p:spTree>
    <p:extLst>
      <p:ext uri="{BB962C8B-B14F-4D97-AF65-F5344CB8AC3E}">
        <p14:creationId xmlns:p14="http://schemas.microsoft.com/office/powerpoint/2010/main" val="1368026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443" y="1608463"/>
            <a:ext cx="2509119" cy="364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06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1951"/>
            <a:ext cx="8229600" cy="914400"/>
          </a:xfrm>
        </p:spPr>
        <p:txBody>
          <a:bodyPr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919" y="1454151"/>
            <a:ext cx="8229600" cy="4754880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 bwMode="auto">
          <a:xfrm>
            <a:off x="502923" y="642747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00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480410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Long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1951"/>
            <a:ext cx="8229600" cy="914400"/>
          </a:xfrm>
        </p:spPr>
        <p:txBody>
          <a:bodyPr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920" y="1463040"/>
            <a:ext cx="6675120" cy="4754880"/>
          </a:xfrm>
        </p:spPr>
        <p:txBody>
          <a:bodyPr/>
          <a:lstStyle>
            <a:lvl1pPr>
              <a:spcBef>
                <a:spcPts val="60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bg1"/>
                </a:solidFill>
              </a:defRPr>
            </a:lvl4pPr>
            <a:lvl5pPr marL="68574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 bwMode="auto">
          <a:xfrm>
            <a:off x="502923" y="642747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00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745838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1951"/>
            <a:ext cx="8229600" cy="914400"/>
          </a:xfrm>
        </p:spPr>
        <p:txBody>
          <a:bodyPr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463040"/>
            <a:ext cx="3977640" cy="4754880"/>
          </a:xfrm>
        </p:spPr>
        <p:txBody>
          <a:bodyPr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4880" y="1463040"/>
            <a:ext cx="3977640" cy="4754880"/>
          </a:xfrm>
        </p:spPr>
        <p:txBody>
          <a:bodyPr/>
          <a:lstStyle>
            <a:lvl1pPr>
              <a:spcBef>
                <a:spcPts val="600"/>
              </a:spcBef>
              <a:defRPr lang="en-US" sz="180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11" name="Content Placeholder 2"/>
          <p:cNvSpPr txBox="1">
            <a:spLocks/>
          </p:cNvSpPr>
          <p:nvPr userDrawn="1"/>
        </p:nvSpPr>
        <p:spPr bwMode="auto">
          <a:xfrm>
            <a:off x="502923" y="642747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00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822492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+ Head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1951"/>
            <a:ext cx="8229600" cy="914400"/>
          </a:xfrm>
        </p:spPr>
        <p:txBody>
          <a:bodyPr/>
          <a:lstStyle>
            <a:lvl1pPr>
              <a:defRPr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743200"/>
            <a:ext cx="3977640" cy="3474720"/>
          </a:xfrm>
        </p:spPr>
        <p:txBody>
          <a:bodyPr/>
          <a:lstStyle>
            <a:lvl1pPr>
              <a:spcBef>
                <a:spcPts val="600"/>
              </a:spcBef>
              <a:defRPr lang="en-US" sz="180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743200"/>
            <a:ext cx="3977640" cy="3474720"/>
          </a:xfrm>
        </p:spPr>
        <p:txBody>
          <a:bodyPr/>
          <a:lstStyle>
            <a:lvl1pPr>
              <a:spcBef>
                <a:spcPts val="600"/>
              </a:spcBef>
              <a:defRPr lang="en-US" sz="180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2920" y="1463040"/>
            <a:ext cx="8229600" cy="109728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auto">
          <a:xfrm>
            <a:off x="502923" y="642747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00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9126373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6858000"/>
          </a:xfrm>
          <a:solidFill>
            <a:schemeClr val="accent3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Insert an image within </a:t>
            </a:r>
            <a:br>
              <a:rPr lang="en-US"/>
            </a:br>
            <a:r>
              <a:rPr lang="en-US"/>
              <a:t>this placeholder or add a typographic callout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1951"/>
            <a:ext cx="3974592" cy="914400"/>
          </a:xfrm>
        </p:spPr>
        <p:txBody>
          <a:bodyPr rIns="182880"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463040"/>
            <a:ext cx="3977640" cy="4617720"/>
          </a:xfrm>
        </p:spPr>
        <p:txBody>
          <a:bodyPr rIns="182880"/>
          <a:lstStyle>
            <a:lvl1pPr>
              <a:spcBef>
                <a:spcPts val="3000"/>
              </a:spcBef>
              <a:defRPr lang="en-US" sz="180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gray">
          <a:xfrm>
            <a:off x="502923" y="642747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5593117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6858000"/>
          </a:xfrm>
          <a:solidFill>
            <a:schemeClr val="accent5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Insert an image within </a:t>
            </a:r>
            <a:br>
              <a:rPr lang="en-US"/>
            </a:br>
            <a:r>
              <a:rPr lang="en-US"/>
              <a:t>this placeholder or add a typographic callout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1951"/>
            <a:ext cx="3974592" cy="914400"/>
          </a:xfrm>
        </p:spPr>
        <p:txBody>
          <a:bodyPr rIns="182880"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463040"/>
            <a:ext cx="3977640" cy="4617720"/>
          </a:xfrm>
        </p:spPr>
        <p:txBody>
          <a:bodyPr rIns="182880"/>
          <a:lstStyle>
            <a:lvl1pPr>
              <a:spcBef>
                <a:spcPts val="3000"/>
              </a:spcBef>
              <a:defRPr lang="en-US" sz="180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74173" y="6356354"/>
            <a:ext cx="11887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4471" y="6356354"/>
            <a:ext cx="44805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6291" y="6428232"/>
            <a:ext cx="292608" cy="2834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gray">
          <a:xfrm>
            <a:off x="502923" y="642747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00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4325117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1951"/>
            <a:ext cx="3974592" cy="914400"/>
          </a:xfrm>
        </p:spPr>
        <p:txBody>
          <a:bodyPr rIns="182880"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463040"/>
            <a:ext cx="3977640" cy="4617720"/>
          </a:xfrm>
        </p:spPr>
        <p:txBody>
          <a:bodyPr rIns="182880"/>
          <a:lstStyle>
            <a:lvl1pPr>
              <a:spcBef>
                <a:spcPts val="3000"/>
              </a:spcBef>
              <a:defRPr lang="en-US" sz="180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gray">
          <a:xfrm>
            <a:off x="502923" y="642747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00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09711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784502-9AA0-D84D-9614-461CA6F0F5C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82F4ABD-0DC6-7745-B8AE-E8CBB92C6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98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1951"/>
            <a:ext cx="8229600" cy="914400"/>
          </a:xfrm>
        </p:spPr>
        <p:txBody>
          <a:bodyPr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36353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4116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Chart + Head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06217" y="1463040"/>
            <a:ext cx="8229600" cy="731520"/>
          </a:xfrm>
        </p:spPr>
        <p:txBody>
          <a:bodyPr/>
          <a:lstStyle>
            <a:lvl1pPr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CHART TITLE</a:t>
            </a:r>
          </a:p>
          <a:p>
            <a:pPr lvl="1"/>
            <a:r>
              <a:rPr lang="en-US"/>
              <a:t>Second level for chart subtitle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506217" y="2286000"/>
            <a:ext cx="8229600" cy="3657600"/>
          </a:xfrm>
        </p:spPr>
        <p:txBody>
          <a:bodyPr rIns="0"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02920" y="6035040"/>
            <a:ext cx="8229600" cy="184666"/>
          </a:xfrm>
        </p:spPr>
        <p:txBody>
          <a:bodyPr>
            <a:sp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4025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59" y="345220"/>
            <a:ext cx="8572500" cy="304800"/>
          </a:xfrm>
        </p:spPr>
        <p:txBody>
          <a:bodyPr/>
          <a:lstStyle>
            <a:lvl1pPr>
              <a:defRPr sz="10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7128" y="556685"/>
            <a:ext cx="8571125" cy="304800"/>
          </a:xfrm>
        </p:spPr>
        <p:txBody>
          <a:bodyPr>
            <a:noAutofit/>
          </a:bodyPr>
          <a:lstStyle>
            <a:lvl1pPr marL="0">
              <a:lnSpc>
                <a:spcPts val="1103"/>
              </a:lnSpc>
              <a:spcAft>
                <a:spcPts val="159"/>
              </a:spcAft>
              <a:buFontTx/>
              <a:buNone/>
              <a:defRPr sz="1013" cap="all">
                <a:solidFill>
                  <a:srgbClr val="004B87"/>
                </a:solidFill>
                <a:latin typeface="Effra Light"/>
              </a:defRPr>
            </a:lvl1pPr>
            <a:lvl2pPr marL="0" indent="0">
              <a:lnSpc>
                <a:spcPts val="1103"/>
              </a:lnSpc>
              <a:spcAft>
                <a:spcPts val="159"/>
              </a:spcAft>
              <a:buFontTx/>
              <a:buNone/>
              <a:defRPr sz="1125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103"/>
              </a:lnSpc>
              <a:spcAft>
                <a:spcPts val="159"/>
              </a:spcAft>
              <a:buFontTx/>
              <a:buNone/>
              <a:defRPr sz="1125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103"/>
              </a:lnSpc>
              <a:spcAft>
                <a:spcPts val="159"/>
              </a:spcAft>
              <a:buFontTx/>
              <a:buNone/>
              <a:defRPr sz="1125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103"/>
              </a:lnSpc>
              <a:spcAft>
                <a:spcPts val="159"/>
              </a:spcAft>
              <a:buFontTx/>
              <a:buNone/>
              <a:defRPr sz="1125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103"/>
              </a:lnSpc>
              <a:spcAft>
                <a:spcPts val="159"/>
              </a:spcAft>
              <a:buFontTx/>
              <a:buNone/>
              <a:defRPr sz="1125" b="0" i="0" cap="all">
                <a:latin typeface="Effra Light"/>
                <a:cs typeface="Effra Light"/>
              </a:defRPr>
            </a:lvl6pPr>
            <a:lvl7pPr marL="0" indent="0">
              <a:lnSpc>
                <a:spcPts val="1103"/>
              </a:lnSpc>
              <a:spcAft>
                <a:spcPts val="159"/>
              </a:spcAft>
              <a:buFontTx/>
              <a:buNone/>
              <a:defRPr sz="1125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863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491064" cy="1143000"/>
          </a:xfrm>
          <a:prstGeom prst="rect">
            <a:avLst/>
          </a:prstGeom>
        </p:spPr>
        <p:txBody>
          <a:bodyPr lIns="91423" tIns="45711" rIns="91423" bIns="45711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6548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MitSeiten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6291" y="6428232"/>
            <a:ext cx="292608" cy="283464"/>
          </a:xfrm>
          <a:prstGeom prst="rect">
            <a:avLst/>
          </a:prstGeom>
          <a:ln/>
        </p:spPr>
        <p:txBody>
          <a:bodyPr/>
          <a:lstStyle>
            <a:lvl1pPr>
              <a:defRPr sz="499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GB" sz="680">
              <a:solidFill>
                <a:schemeClr val="tx1"/>
              </a:solidFill>
            </a:endParaRPr>
          </a:p>
          <a:p>
            <a:pPr>
              <a:defRPr/>
            </a:pPr>
            <a:endParaRPr lang="en-GB" sz="680">
              <a:solidFill>
                <a:schemeClr val="tx1"/>
              </a:solidFill>
            </a:endParaRPr>
          </a:p>
          <a:p>
            <a:pPr>
              <a:defRPr/>
            </a:pPr>
            <a:fld id="{84E346CA-17B7-4E12-AA4B-CA873D161C7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5697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6291" y="6428232"/>
            <a:ext cx="292608" cy="2834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fld id="{8DDC8552-A1DB-4055-A564-498F5D439A71}" type="slidenum">
              <a:rPr lang="en-GB" sz="499" smtClean="0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en-GB" sz="499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07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-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7084" y="231836"/>
            <a:ext cx="7903485" cy="7395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67164" y="1276351"/>
            <a:ext cx="7151077" cy="40767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04301" indent="0">
              <a:buNone/>
              <a:defRPr sz="1251"/>
            </a:lvl2pPr>
            <a:lvl3pPr marL="571458" indent="0">
              <a:buNone/>
              <a:defRPr sz="1125"/>
            </a:lvl3pPr>
            <a:lvl4pPr marL="857186" indent="0">
              <a:buNone/>
              <a:defRPr sz="1000"/>
            </a:lvl4pPr>
            <a:lvl5pPr marL="1142915" indent="0">
              <a:buNone/>
              <a:defRPr sz="7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635169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-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7084" y="231836"/>
            <a:ext cx="7903485" cy="739515"/>
          </a:xfrm>
          <a:prstGeom prst="rect">
            <a:avLst/>
          </a:prstGeom>
        </p:spPr>
        <p:txBody>
          <a:bodyPr vert="horz" lIns="91404" tIns="45700" rIns="91404" bIns="45700" rtlCol="0" anchor="b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67172" y="1276351"/>
            <a:ext cx="7151077" cy="40767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04168" indent="0">
              <a:buNone/>
              <a:defRPr sz="1251"/>
            </a:lvl2pPr>
            <a:lvl3pPr marL="571210" indent="0">
              <a:buNone/>
              <a:defRPr sz="1125"/>
            </a:lvl3pPr>
            <a:lvl4pPr marL="856814" indent="0">
              <a:buNone/>
              <a:defRPr sz="1000"/>
            </a:lvl4pPr>
            <a:lvl5pPr marL="1142411" indent="0">
              <a:buNone/>
              <a:defRPr sz="7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97150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412" y="6303660"/>
            <a:ext cx="536941" cy="55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95539" y="6303660"/>
            <a:ext cx="3816424" cy="55434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</p:spTree>
    <p:extLst>
      <p:ext uri="{BB962C8B-B14F-4D97-AF65-F5344CB8AC3E}">
        <p14:creationId xmlns:p14="http://schemas.microsoft.com/office/powerpoint/2010/main" val="47135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784502-9AA0-D84D-9614-461CA6F0F5C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82F4ABD-0DC6-7745-B8AE-E8CBB92C6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637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479392"/>
            <a:ext cx="7707863" cy="650699"/>
          </a:xfrm>
          <a:prstGeom prst="rect">
            <a:avLst/>
          </a:prstGeom>
        </p:spPr>
        <p:txBody>
          <a:bodyPr anchor="b" anchorCtr="0"/>
          <a:lstStyle>
            <a:lvl1pPr algn="l">
              <a:defRPr sz="216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80" y="1211580"/>
            <a:ext cx="7700963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4844653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l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buFont typeface="Wingdings" pitchFamily="2" charset="2"/>
              <a:buNone/>
              <a:defRPr b="0"/>
            </a:lvl1pPr>
            <a:lvl2pPr marL="128579" indent="-128579">
              <a:buFont typeface="Wingdings" pitchFamily="2" charset="2"/>
              <a:buChar char=""/>
              <a:defRPr/>
            </a:lvl2pPr>
            <a:lvl3pPr marL="342875" indent="-102386">
              <a:buFont typeface="Arial" pitchFamily="34" charset="0"/>
              <a:buChar char="−"/>
              <a:defRPr/>
            </a:lvl3pPr>
            <a:lvl4pPr marL="515502" indent="-82148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4270605" y="6582579"/>
            <a:ext cx="633251" cy="254428"/>
          </a:xfrm>
          <a:prstGeom prst="rect">
            <a:avLst/>
          </a:prstGeom>
        </p:spPr>
        <p:txBody>
          <a:bodyPr/>
          <a:lstStyle>
            <a:lvl1pPr>
              <a:defRPr sz="751"/>
            </a:lvl1pPr>
          </a:lstStyle>
          <a:p>
            <a:pPr>
              <a:defRPr/>
            </a:pPr>
            <a:fld id="{DEB4CF9F-D05C-4E5F-A676-9CB7599C53F6}" type="slidenum">
              <a:rPr lang="en-GB" smtClean="0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41962" y="358877"/>
            <a:ext cx="7886700" cy="55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7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41C6E-636F-4E2A-A581-6B5F6EB7B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9F1A0-2F43-49BF-B96A-3EF62E0D7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8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39E12-C8D0-421C-B254-B017C5149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665-A0E1-4BD3-8DA3-D5E97E96E5E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827B3-9F47-4F35-B9A9-73DF03B0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F7A5A-D3F2-498B-B1CA-F8AC5AC5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11EC-298F-4B33-9584-7AD9CB1EFA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3206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64659"/>
            <a:ext cx="8229600" cy="4336143"/>
          </a:xfrm>
        </p:spPr>
        <p:txBody>
          <a:bodyPr numCol="2">
            <a:normAutofit/>
          </a:bodyPr>
          <a:lstStyle>
            <a:lvl1pPr marL="0" indent="0" algn="l">
              <a:spcBef>
                <a:spcPts val="0"/>
              </a:spcBef>
              <a:buNone/>
              <a:defRPr sz="1351" kern="1200">
                <a:solidFill>
                  <a:schemeClr val="tx1"/>
                </a:solidFill>
                <a:latin typeface="Arial"/>
              </a:defRPr>
            </a:lvl1pPr>
            <a:lvl2pPr marL="34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108077"/>
            <a:ext cx="8229600" cy="835704"/>
          </a:xfrm>
        </p:spPr>
        <p:txBody>
          <a:bodyPr anchor="b">
            <a:normAutofit/>
          </a:bodyPr>
          <a:lstStyle>
            <a:lvl1pPr algn="l">
              <a:defRPr sz="1800" b="1" i="0">
                <a:latin typeface="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098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3106739"/>
            <a:ext cx="7315200" cy="164592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20" y="2333308"/>
            <a:ext cx="7315200" cy="640080"/>
          </a:xfr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1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4935539"/>
            <a:ext cx="4846320" cy="640080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82883"/>
            <a:ext cx="1188720" cy="17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105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3106739"/>
            <a:ext cx="7315200" cy="164592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20" y="2333308"/>
            <a:ext cx="7315200" cy="640080"/>
          </a:xfr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1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4935539"/>
            <a:ext cx="4846320" cy="640080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6" name="Picture 5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69" y="152404"/>
            <a:ext cx="1371600" cy="1495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2" y="87570"/>
            <a:ext cx="1335867" cy="193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373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">
    <p:bg bwMode="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844040"/>
            <a:ext cx="7315200" cy="164592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20" y="1066800"/>
            <a:ext cx="7315200" cy="640080"/>
          </a:xfr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1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 bwMode="gray">
          <a:xfrm>
            <a:off x="502923" y="642747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657600"/>
            <a:ext cx="4846320" cy="640080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8" name="Picture 7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233" y="4953004"/>
            <a:ext cx="1190552" cy="173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772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erna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844040"/>
            <a:ext cx="7315200" cy="164592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20" y="1066800"/>
            <a:ext cx="7315200" cy="640080"/>
          </a:xfr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1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 bwMode="gray">
          <a:xfrm>
            <a:off x="502923" y="642747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657600"/>
            <a:ext cx="4846320" cy="640080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84" y="4847376"/>
            <a:ext cx="1335867" cy="193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073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1951"/>
            <a:ext cx="8229600" cy="9144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920" y="1750483"/>
            <a:ext cx="8229600" cy="446648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334057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/ CALIBRI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5760"/>
            <a:ext cx="8229600" cy="9144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920" y="1462088"/>
            <a:ext cx="8229600" cy="4754880"/>
          </a:xfrm>
        </p:spPr>
        <p:txBody>
          <a:bodyPr/>
          <a:lstStyle>
            <a:lvl1pPr>
              <a:defRPr sz="180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711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784502-9AA0-D84D-9614-461CA6F0F5C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82F4ABD-0DC6-7745-B8AE-E8CBB92C6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535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2" y="1463040"/>
            <a:ext cx="7858031" cy="4754880"/>
          </a:xfrm>
        </p:spPr>
        <p:txBody>
          <a:bodyPr/>
          <a:lstStyle>
            <a:lvl1pPr>
              <a:spcBef>
                <a:spcPts val="1800"/>
              </a:spcBef>
              <a:defRPr sz="1800" b="0">
                <a:solidFill>
                  <a:schemeClr val="tx1"/>
                </a:solidFill>
                <a:latin typeface="+mn-lt"/>
              </a:defRPr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C27CBD4-645C-4936-852A-1654B670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86006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5760"/>
            <a:ext cx="8229600" cy="9144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750484"/>
            <a:ext cx="3977640" cy="4467436"/>
          </a:xfrm>
        </p:spPr>
        <p:txBody>
          <a:bodyPr/>
          <a:lstStyle>
            <a:lvl1pPr>
              <a:spcBef>
                <a:spcPts val="600"/>
              </a:spcBef>
              <a:defRPr sz="180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4880" y="1750484"/>
            <a:ext cx="3977640" cy="4467436"/>
          </a:xfrm>
        </p:spPr>
        <p:txBody>
          <a:bodyPr/>
          <a:lstStyle>
            <a:lvl1pPr>
              <a:spcBef>
                <a:spcPts val="600"/>
              </a:spcBef>
              <a:defRPr lang="en-US" sz="1800" b="1" kern="1200" smtClean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179780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5760"/>
            <a:ext cx="8229600" cy="9144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3012020"/>
            <a:ext cx="3977640" cy="3205903"/>
          </a:xfrm>
        </p:spPr>
        <p:txBody>
          <a:bodyPr/>
          <a:lstStyle>
            <a:lvl1pPr>
              <a:spcBef>
                <a:spcPts val="600"/>
              </a:spcBef>
              <a:defRPr sz="16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4880" y="3012020"/>
            <a:ext cx="3977640" cy="3205903"/>
          </a:xfrm>
        </p:spPr>
        <p:txBody>
          <a:bodyPr/>
          <a:lstStyle>
            <a:lvl1pPr>
              <a:spcBef>
                <a:spcPts val="600"/>
              </a:spcBef>
              <a:defRPr lang="en-US" sz="1600" b="1" kern="1200" smtClean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2920" y="1463040"/>
            <a:ext cx="8229600" cy="1097280"/>
          </a:xfrm>
        </p:spPr>
        <p:txBody>
          <a:bodyPr/>
          <a:lstStyle>
            <a:lvl1pPr>
              <a:defRPr sz="2000" b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78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6858000"/>
          </a:xfrm>
          <a:solidFill>
            <a:schemeClr val="tx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Insert an image, chart or typographic element</a:t>
            </a:r>
          </a:p>
          <a:p>
            <a:r>
              <a:rPr lang="en-US"/>
              <a:t>  within this placeholder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5760"/>
            <a:ext cx="3974592" cy="914400"/>
          </a:xfrm>
        </p:spPr>
        <p:txBody>
          <a:bodyPr rIns="182880"/>
          <a:lstStyle>
            <a:lvl1pPr>
              <a:defRPr cap="none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463040"/>
            <a:ext cx="3977640" cy="4617720"/>
          </a:xfrm>
        </p:spPr>
        <p:txBody>
          <a:bodyPr rIns="182880"/>
          <a:lstStyle>
            <a:lvl1pPr>
              <a:spcBef>
                <a:spcPts val="3000"/>
              </a:spcBef>
              <a:defRPr sz="1800">
                <a:solidFill>
                  <a:schemeClr val="accent5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61132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6858000"/>
          </a:xfrm>
          <a:solidFill>
            <a:schemeClr val="accent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Insert an image, chart or typographic element</a:t>
            </a:r>
          </a:p>
          <a:p>
            <a:r>
              <a:rPr lang="en-US"/>
              <a:t>  within this placeholder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5760"/>
            <a:ext cx="3974592" cy="914400"/>
          </a:xfrm>
        </p:spPr>
        <p:txBody>
          <a:bodyPr rIns="182880"/>
          <a:lstStyle>
            <a:lvl1pPr>
              <a:defRPr cap="none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463040"/>
            <a:ext cx="3977640" cy="4617720"/>
          </a:xfrm>
        </p:spPr>
        <p:txBody>
          <a:bodyPr rIns="182880"/>
          <a:lstStyle>
            <a:lvl1pPr>
              <a:spcBef>
                <a:spcPts val="3000"/>
              </a:spcBef>
              <a:defRPr sz="1800">
                <a:solidFill>
                  <a:schemeClr val="accent5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gray">
          <a:xfrm>
            <a:off x="502923" y="642747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000"/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7114369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6858000"/>
          </a:xfrm>
          <a:solidFill>
            <a:schemeClr val="accent4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rgbClr val="7030A0"/>
                </a:solidFill>
                <a:latin typeface="+mn-lt"/>
              </a:defRPr>
            </a:lvl1pPr>
          </a:lstStyle>
          <a:p>
            <a:r>
              <a:rPr lang="en-US"/>
              <a:t>Insert an image, chart or typographic element</a:t>
            </a:r>
          </a:p>
          <a:p>
            <a:r>
              <a:rPr lang="en-US"/>
              <a:t>  within this placeholder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5760"/>
            <a:ext cx="3974592" cy="914400"/>
          </a:xfrm>
        </p:spPr>
        <p:txBody>
          <a:bodyPr rIns="182880"/>
          <a:lstStyle>
            <a:lvl1pPr>
              <a:defRPr cap="none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463040"/>
            <a:ext cx="3977640" cy="4617720"/>
          </a:xfrm>
        </p:spPr>
        <p:txBody>
          <a:bodyPr rIns="182880"/>
          <a:lstStyle>
            <a:lvl1pPr>
              <a:spcBef>
                <a:spcPts val="3000"/>
              </a:spcBef>
              <a:defRPr sz="1800">
                <a:solidFill>
                  <a:schemeClr val="accent5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gray">
          <a:xfrm>
            <a:off x="502923" y="642747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000"/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8892839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5760"/>
            <a:ext cx="8229600" cy="9144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3167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311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5760"/>
            <a:ext cx="8229600" cy="9144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1463040"/>
            <a:ext cx="8229600" cy="7315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2pPr>
          </a:lstStyle>
          <a:p>
            <a:pPr lvl="0"/>
            <a:r>
              <a:rPr lang="en-US"/>
              <a:t>CLICK TO EDIT CHART TITLE</a:t>
            </a:r>
          </a:p>
          <a:p>
            <a:pPr lvl="1"/>
            <a:r>
              <a:rPr lang="en-US"/>
              <a:t>Second level for chart subtitle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502920" y="2286000"/>
            <a:ext cx="8229600" cy="3657600"/>
          </a:xfrm>
        </p:spPr>
        <p:txBody>
          <a:bodyPr rIns="0" anchor="ctr" anchorCtr="1"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02920" y="6035040"/>
            <a:ext cx="8229600" cy="170816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5941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3108959"/>
            <a:ext cx="8229600" cy="1645920"/>
          </a:xfrm>
        </p:spPr>
        <p:txBody>
          <a:bodyPr wrap="square"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2331720"/>
            <a:ext cx="7772400" cy="640080"/>
          </a:xfr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299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784502-9AA0-D84D-9614-461CA6F0F5C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82F4ABD-0DC6-7745-B8AE-E8CBB92C6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883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3">
    <p:bg bwMode="auto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3108959"/>
            <a:ext cx="8229600" cy="164592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2331720"/>
            <a:ext cx="7772400" cy="640080"/>
          </a:xfr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 bwMode="gray">
          <a:xfrm>
            <a:off x="457203" y="640080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00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41220537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4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3108959"/>
            <a:ext cx="8229600" cy="164592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2331720"/>
            <a:ext cx="7772400" cy="640080"/>
          </a:xfr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1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 bwMode="gray">
          <a:xfrm>
            <a:off x="502923" y="642747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000">
                <a:solidFill>
                  <a:schemeClr val="tx2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4325626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lid Background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1600" y="2011680"/>
            <a:ext cx="6858000" cy="3566160"/>
          </a:xfrm>
        </p:spPr>
        <p:txBody>
          <a:bodyPr/>
          <a:lstStyle>
            <a:lvl1pPr algn="l">
              <a:lnSpc>
                <a:spcPct val="90000"/>
              </a:lnSpc>
              <a:defRPr sz="2800" b="0">
                <a:solidFill>
                  <a:schemeClr val="bg1"/>
                </a:solidFill>
                <a:latin typeface="+mn-lt"/>
              </a:defRPr>
            </a:lvl1pPr>
            <a:lvl2pPr marL="1371498" indent="-228584" algn="l">
              <a:spcBef>
                <a:spcPts val="1800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quote text</a:t>
            </a:r>
          </a:p>
          <a:p>
            <a:pPr lvl="1"/>
            <a:r>
              <a:rPr lang="en-US"/>
              <a:t>Second level for attribution</a:t>
            </a:r>
          </a:p>
        </p:txBody>
      </p:sp>
    </p:spTree>
    <p:extLst>
      <p:ext uri="{BB962C8B-B14F-4D97-AF65-F5344CB8AC3E}">
        <p14:creationId xmlns:p14="http://schemas.microsoft.com/office/powerpoint/2010/main" val="25523837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443" y="1608463"/>
            <a:ext cx="2509119" cy="364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542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1951"/>
            <a:ext cx="8229600" cy="914400"/>
          </a:xfrm>
        </p:spPr>
        <p:txBody>
          <a:bodyPr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919" y="1454151"/>
            <a:ext cx="8229600" cy="4754880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 bwMode="auto">
          <a:xfrm>
            <a:off x="502923" y="642747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00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40217382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Long Cont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1951"/>
            <a:ext cx="8229600" cy="914400"/>
          </a:xfrm>
        </p:spPr>
        <p:txBody>
          <a:bodyPr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920" y="1463040"/>
            <a:ext cx="6675120" cy="4754880"/>
          </a:xfrm>
        </p:spPr>
        <p:txBody>
          <a:bodyPr/>
          <a:lstStyle>
            <a:lvl1pPr>
              <a:spcBef>
                <a:spcPts val="60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bg1"/>
                </a:solidFill>
              </a:defRPr>
            </a:lvl4pPr>
            <a:lvl5pPr marL="68574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 bwMode="auto">
          <a:xfrm>
            <a:off x="502923" y="642747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00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2669943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1951"/>
            <a:ext cx="8229600" cy="914400"/>
          </a:xfrm>
        </p:spPr>
        <p:txBody>
          <a:bodyPr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463040"/>
            <a:ext cx="3977640" cy="4754880"/>
          </a:xfrm>
        </p:spPr>
        <p:txBody>
          <a:bodyPr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4880" y="1463040"/>
            <a:ext cx="3977640" cy="4754880"/>
          </a:xfrm>
        </p:spPr>
        <p:txBody>
          <a:bodyPr/>
          <a:lstStyle>
            <a:lvl1pPr>
              <a:spcBef>
                <a:spcPts val="600"/>
              </a:spcBef>
              <a:defRPr lang="en-US" sz="180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11" name="Content Placeholder 2"/>
          <p:cNvSpPr txBox="1">
            <a:spLocks/>
          </p:cNvSpPr>
          <p:nvPr userDrawn="1"/>
        </p:nvSpPr>
        <p:spPr bwMode="auto">
          <a:xfrm>
            <a:off x="502923" y="642747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00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6251237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+ Header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1951"/>
            <a:ext cx="8229600" cy="914400"/>
          </a:xfrm>
        </p:spPr>
        <p:txBody>
          <a:bodyPr/>
          <a:lstStyle>
            <a:lvl1pPr>
              <a:defRPr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743200"/>
            <a:ext cx="3977640" cy="3474720"/>
          </a:xfrm>
        </p:spPr>
        <p:txBody>
          <a:bodyPr/>
          <a:lstStyle>
            <a:lvl1pPr>
              <a:spcBef>
                <a:spcPts val="600"/>
              </a:spcBef>
              <a:defRPr lang="en-US" sz="180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743200"/>
            <a:ext cx="3977640" cy="3474720"/>
          </a:xfrm>
        </p:spPr>
        <p:txBody>
          <a:bodyPr/>
          <a:lstStyle>
            <a:lvl1pPr>
              <a:spcBef>
                <a:spcPts val="600"/>
              </a:spcBef>
              <a:defRPr lang="en-US" sz="180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2920" y="1463040"/>
            <a:ext cx="8229600" cy="109728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auto">
          <a:xfrm>
            <a:off x="502923" y="642747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00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5796969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6858000"/>
          </a:xfrm>
          <a:solidFill>
            <a:schemeClr val="accent3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Insert an image within </a:t>
            </a:r>
            <a:br>
              <a:rPr lang="en-US"/>
            </a:br>
            <a:r>
              <a:rPr lang="en-US"/>
              <a:t>this placeholder or add a typographic callout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1951"/>
            <a:ext cx="3974592" cy="914400"/>
          </a:xfrm>
        </p:spPr>
        <p:txBody>
          <a:bodyPr rIns="182880"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463040"/>
            <a:ext cx="3977640" cy="4617720"/>
          </a:xfrm>
        </p:spPr>
        <p:txBody>
          <a:bodyPr rIns="182880"/>
          <a:lstStyle>
            <a:lvl1pPr>
              <a:spcBef>
                <a:spcPts val="3000"/>
              </a:spcBef>
              <a:defRPr lang="en-US" sz="180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gray">
          <a:xfrm>
            <a:off x="502923" y="642747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7416777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6858000"/>
          </a:xfrm>
          <a:solidFill>
            <a:schemeClr val="accent5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Insert an image within </a:t>
            </a:r>
            <a:br>
              <a:rPr lang="en-US"/>
            </a:br>
            <a:r>
              <a:rPr lang="en-US"/>
              <a:t>this placeholder or add a typographic callout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1951"/>
            <a:ext cx="3974592" cy="914400"/>
          </a:xfrm>
        </p:spPr>
        <p:txBody>
          <a:bodyPr rIns="182880"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463040"/>
            <a:ext cx="3977640" cy="4617720"/>
          </a:xfrm>
        </p:spPr>
        <p:txBody>
          <a:bodyPr rIns="182880"/>
          <a:lstStyle>
            <a:lvl1pPr>
              <a:spcBef>
                <a:spcPts val="3000"/>
              </a:spcBef>
              <a:defRPr lang="en-US" sz="180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74173" y="6356354"/>
            <a:ext cx="11887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4471" y="6356354"/>
            <a:ext cx="44805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6291" y="6428232"/>
            <a:ext cx="292608" cy="2834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gray">
          <a:xfrm>
            <a:off x="502923" y="642747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00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91226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784502-9AA0-D84D-9614-461CA6F0F5C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82F4ABD-0DC6-7745-B8AE-E8CBB92C6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731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1951"/>
            <a:ext cx="3974592" cy="914400"/>
          </a:xfrm>
        </p:spPr>
        <p:txBody>
          <a:bodyPr rIns="182880"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463040"/>
            <a:ext cx="3977640" cy="4617720"/>
          </a:xfrm>
        </p:spPr>
        <p:txBody>
          <a:bodyPr rIns="182880"/>
          <a:lstStyle>
            <a:lvl1pPr>
              <a:spcBef>
                <a:spcPts val="3000"/>
              </a:spcBef>
              <a:defRPr lang="en-US" sz="1800" b="1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3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 bwMode="gray">
          <a:xfrm>
            <a:off x="502923" y="6427472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lvl="0"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00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5932882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1951"/>
            <a:ext cx="8229600" cy="914400"/>
          </a:xfrm>
        </p:spPr>
        <p:txBody>
          <a:bodyPr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2020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6146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Chart + Header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06217" y="1463040"/>
            <a:ext cx="8229600" cy="731520"/>
          </a:xfrm>
        </p:spPr>
        <p:txBody>
          <a:bodyPr/>
          <a:lstStyle>
            <a:lvl1pPr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CHART TITLE</a:t>
            </a:r>
          </a:p>
          <a:p>
            <a:pPr lvl="1"/>
            <a:r>
              <a:rPr lang="en-US"/>
              <a:t>Second level for chart subtitle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506217" y="2286000"/>
            <a:ext cx="8229600" cy="3657600"/>
          </a:xfrm>
        </p:spPr>
        <p:txBody>
          <a:bodyPr rIns="0"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02920" y="6035040"/>
            <a:ext cx="8229600" cy="184666"/>
          </a:xfrm>
        </p:spPr>
        <p:txBody>
          <a:bodyPr>
            <a:sp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156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59" y="345220"/>
            <a:ext cx="8572500" cy="304800"/>
          </a:xfrm>
        </p:spPr>
        <p:txBody>
          <a:bodyPr/>
          <a:lstStyle>
            <a:lvl1pPr>
              <a:defRPr sz="10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7128" y="556685"/>
            <a:ext cx="8571125" cy="304800"/>
          </a:xfrm>
        </p:spPr>
        <p:txBody>
          <a:bodyPr>
            <a:noAutofit/>
          </a:bodyPr>
          <a:lstStyle>
            <a:lvl1pPr marL="0">
              <a:lnSpc>
                <a:spcPts val="1103"/>
              </a:lnSpc>
              <a:spcAft>
                <a:spcPts val="159"/>
              </a:spcAft>
              <a:buFontTx/>
              <a:buNone/>
              <a:defRPr sz="1013" cap="all">
                <a:solidFill>
                  <a:srgbClr val="004B87"/>
                </a:solidFill>
                <a:latin typeface="Effra Light"/>
              </a:defRPr>
            </a:lvl1pPr>
            <a:lvl2pPr marL="0" indent="0">
              <a:lnSpc>
                <a:spcPts val="1103"/>
              </a:lnSpc>
              <a:spcAft>
                <a:spcPts val="159"/>
              </a:spcAft>
              <a:buFontTx/>
              <a:buNone/>
              <a:defRPr sz="1125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103"/>
              </a:lnSpc>
              <a:spcAft>
                <a:spcPts val="159"/>
              </a:spcAft>
              <a:buFontTx/>
              <a:buNone/>
              <a:defRPr sz="1125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103"/>
              </a:lnSpc>
              <a:spcAft>
                <a:spcPts val="159"/>
              </a:spcAft>
              <a:buFontTx/>
              <a:buNone/>
              <a:defRPr sz="1125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103"/>
              </a:lnSpc>
              <a:spcAft>
                <a:spcPts val="159"/>
              </a:spcAft>
              <a:buFontTx/>
              <a:buNone/>
              <a:defRPr sz="1125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103"/>
              </a:lnSpc>
              <a:spcAft>
                <a:spcPts val="159"/>
              </a:spcAft>
              <a:buFontTx/>
              <a:buNone/>
              <a:defRPr sz="1125" b="0" i="0" cap="all">
                <a:latin typeface="Effra Light"/>
                <a:cs typeface="Effra Light"/>
              </a:defRPr>
            </a:lvl6pPr>
            <a:lvl7pPr marL="0" indent="0">
              <a:lnSpc>
                <a:spcPts val="1103"/>
              </a:lnSpc>
              <a:spcAft>
                <a:spcPts val="159"/>
              </a:spcAft>
              <a:buFontTx/>
              <a:buNone/>
              <a:defRPr sz="1125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5109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491064" cy="1143000"/>
          </a:xfrm>
          <a:prstGeom prst="rect">
            <a:avLst/>
          </a:prstGeom>
        </p:spPr>
        <p:txBody>
          <a:bodyPr lIns="91423" tIns="45711" rIns="91423" bIns="45711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19722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itSeiten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6291" y="6428232"/>
            <a:ext cx="292608" cy="283464"/>
          </a:xfrm>
          <a:prstGeom prst="rect">
            <a:avLst/>
          </a:prstGeom>
          <a:ln/>
        </p:spPr>
        <p:txBody>
          <a:bodyPr/>
          <a:lstStyle>
            <a:lvl1pPr>
              <a:defRPr sz="499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GB" sz="680">
              <a:solidFill>
                <a:schemeClr val="tx1"/>
              </a:solidFill>
            </a:endParaRPr>
          </a:p>
          <a:p>
            <a:pPr>
              <a:defRPr/>
            </a:pPr>
            <a:endParaRPr lang="en-GB" sz="680">
              <a:solidFill>
                <a:schemeClr val="tx1"/>
              </a:solidFill>
            </a:endParaRPr>
          </a:p>
          <a:p>
            <a:pPr>
              <a:defRPr/>
            </a:pPr>
            <a:fld id="{84E346CA-17B7-4E12-AA4B-CA873D161C7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1869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6291" y="6428232"/>
            <a:ext cx="292608" cy="2834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fld id="{8DDC8552-A1DB-4055-A564-498F5D439A71}" type="slidenum">
              <a:rPr lang="en-GB" sz="499" smtClean="0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en-GB" sz="499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344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-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7084" y="231836"/>
            <a:ext cx="7903485" cy="7395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67164" y="1276351"/>
            <a:ext cx="7151077" cy="40767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04301" indent="0">
              <a:buNone/>
              <a:defRPr sz="1251"/>
            </a:lvl2pPr>
            <a:lvl3pPr marL="571458" indent="0">
              <a:buNone/>
              <a:defRPr sz="1125"/>
            </a:lvl3pPr>
            <a:lvl4pPr marL="857186" indent="0">
              <a:buNone/>
              <a:defRPr sz="1000"/>
            </a:lvl4pPr>
            <a:lvl5pPr marL="1142915" indent="0">
              <a:buNone/>
              <a:defRPr sz="7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831722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-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7084" y="231836"/>
            <a:ext cx="7903485" cy="739515"/>
          </a:xfrm>
          <a:prstGeom prst="rect">
            <a:avLst/>
          </a:prstGeom>
        </p:spPr>
        <p:txBody>
          <a:bodyPr vert="horz" lIns="91404" tIns="45700" rIns="91404" bIns="45700" rtlCol="0" anchor="b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67172" y="1276351"/>
            <a:ext cx="7151077" cy="40767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04168" indent="0">
              <a:buNone/>
              <a:defRPr sz="1251"/>
            </a:lvl2pPr>
            <a:lvl3pPr marL="571210" indent="0">
              <a:buNone/>
              <a:defRPr sz="1125"/>
            </a:lvl3pPr>
            <a:lvl4pPr marL="856814" indent="0">
              <a:buNone/>
              <a:defRPr sz="1000"/>
            </a:lvl4pPr>
            <a:lvl5pPr marL="1142411" indent="0">
              <a:buNone/>
              <a:defRPr sz="7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9861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6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slideLayout" Target="../slideLayouts/slideLayout89.xml"/><Relationship Id="rId39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84.xml"/><Relationship Id="rId34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2.xml"/><Relationship Id="rId41" Type="http://schemas.openxmlformats.org/officeDocument/2006/relationships/theme" Target="../theme/theme4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32" Type="http://schemas.openxmlformats.org/officeDocument/2006/relationships/slideLayout" Target="../slideLayouts/slideLayout95.xml"/><Relationship Id="rId37" Type="http://schemas.openxmlformats.org/officeDocument/2006/relationships/slideLayout" Target="../slideLayouts/slideLayout100.xml"/><Relationship Id="rId40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28" Type="http://schemas.openxmlformats.org/officeDocument/2006/relationships/slideLayout" Target="../slideLayouts/slideLayout91.xml"/><Relationship Id="rId36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31" Type="http://schemas.openxmlformats.org/officeDocument/2006/relationships/slideLayout" Target="../slideLayouts/slideLayout94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90.xml"/><Relationship Id="rId30" Type="http://schemas.openxmlformats.org/officeDocument/2006/relationships/slideLayout" Target="../slideLayouts/slideLayout93.xml"/><Relationship Id="rId35" Type="http://schemas.openxmlformats.org/officeDocument/2006/relationships/slideLayout" Target="../slideLayouts/slideLayout98.xml"/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33" Type="http://schemas.openxmlformats.org/officeDocument/2006/relationships/slideLayout" Target="../slideLayouts/slideLayout96.xml"/><Relationship Id="rId38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3470" y="0"/>
            <a:ext cx="9170940" cy="6858000"/>
          </a:xfrm>
          <a:prstGeom prst="rect">
            <a:avLst/>
          </a:prstGeom>
          <a:solidFill>
            <a:srgbClr val="005A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 descr="SCN PowerPoint title page v2-0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8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4571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 Footer-0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  <p:pic>
        <p:nvPicPr>
          <p:cNvPr id="3" name="Picture 2" descr="NWCSCN logo-0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29" y="0"/>
            <a:ext cx="1854971" cy="111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6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4571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65760"/>
            <a:ext cx="8229600" cy="9144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50484"/>
            <a:ext cx="8229600" cy="4467436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0240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49" r:id="rId38"/>
    <p:sldLayoutId id="2147483750" r:id="rId39"/>
    <p:sldLayoutId id="2147483751" r:id="rId40"/>
    <p:sldLayoutId id="2147483752" r:id="rId41"/>
  </p:sldLayoutIdLst>
  <p:hf hdr="0" ftr="0" dt="0"/>
  <p:txStyles>
    <p:titleStyle>
      <a:lvl1pPr algn="l" defTabSz="914333" rtl="0" eaLnBrk="1" latinLnBrk="0" hangingPunct="1">
        <a:lnSpc>
          <a:spcPct val="90000"/>
        </a:lnSpc>
        <a:spcBef>
          <a:spcPct val="0"/>
        </a:spcBef>
        <a:buNone/>
        <a:defRPr sz="2600" b="0" kern="1200" cap="none" spc="0" baseline="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0" indent="0" algn="l" defTabSz="91433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b="1" kern="1200">
          <a:solidFill>
            <a:schemeClr val="accent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69850" indent="-169850" algn="l" defTabSz="91433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20" indent="-171438" algn="l" defTabSz="91433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15" indent="-169850" algn="l" defTabSz="91433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57186" indent="-171438" algn="l" defTabSz="91433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4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4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65760"/>
            <a:ext cx="8229600" cy="9144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50484"/>
            <a:ext cx="8229600" cy="4467436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8709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  <p:sldLayoutId id="2147483782" r:id="rId21"/>
    <p:sldLayoutId id="2147483783" r:id="rId22"/>
    <p:sldLayoutId id="2147483784" r:id="rId23"/>
    <p:sldLayoutId id="2147483785" r:id="rId24"/>
    <p:sldLayoutId id="2147483786" r:id="rId25"/>
    <p:sldLayoutId id="2147483787" r:id="rId26"/>
    <p:sldLayoutId id="2147483788" r:id="rId27"/>
    <p:sldLayoutId id="2147483789" r:id="rId28"/>
    <p:sldLayoutId id="2147483790" r:id="rId29"/>
    <p:sldLayoutId id="2147483791" r:id="rId30"/>
    <p:sldLayoutId id="2147483792" r:id="rId31"/>
    <p:sldLayoutId id="2147483793" r:id="rId32"/>
    <p:sldLayoutId id="2147483794" r:id="rId33"/>
    <p:sldLayoutId id="2147483795" r:id="rId34"/>
    <p:sldLayoutId id="2147483796" r:id="rId35"/>
    <p:sldLayoutId id="2147483797" r:id="rId36"/>
    <p:sldLayoutId id="2147483798" r:id="rId37"/>
    <p:sldLayoutId id="2147483799" r:id="rId38"/>
    <p:sldLayoutId id="2147483800" r:id="rId39"/>
    <p:sldLayoutId id="2147483801" r:id="rId40"/>
  </p:sldLayoutIdLst>
  <p:hf hdr="0" ftr="0" dt="0"/>
  <p:txStyles>
    <p:titleStyle>
      <a:lvl1pPr algn="l" defTabSz="914333" rtl="0" eaLnBrk="1" latinLnBrk="0" hangingPunct="1">
        <a:lnSpc>
          <a:spcPct val="90000"/>
        </a:lnSpc>
        <a:spcBef>
          <a:spcPct val="0"/>
        </a:spcBef>
        <a:buNone/>
        <a:defRPr sz="2600" b="0" kern="1200" cap="none" spc="0" baseline="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0" indent="0" algn="l" defTabSz="91433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b="1" kern="1200">
          <a:solidFill>
            <a:schemeClr val="accent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69850" indent="-169850" algn="l" defTabSz="91433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20" indent="-171438" algn="l" defTabSz="91433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15" indent="-169850" algn="l" defTabSz="91433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57186" indent="-171438" algn="l" defTabSz="91433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4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4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support.myway@nhs.net" TargetMode="External"/><Relationship Id="rId3" Type="http://schemas.openxmlformats.org/officeDocument/2006/relationships/hyperlink" Target="https://mywaydigitalhealth.co.uk/mdmw-nwc/" TargetMode="External"/><Relationship Id="rId7" Type="http://schemas.openxmlformats.org/officeDocument/2006/relationships/hyperlink" Target="mailto:alex.pegg1@nhs.net" TargetMode="External"/><Relationship Id="rId2" Type="http://schemas.openxmlformats.org/officeDocument/2006/relationships/hyperlink" Target="https://cm.mydiabetes.com/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info@mwdh.co.uk?subject=eLearning%20-%20test%20account%20request" TargetMode="External"/><Relationship Id="rId5" Type="http://schemas.openxmlformats.org/officeDocument/2006/relationships/hyperlink" Target="https://vimeo.com/432670201/b6a74684a5" TargetMode="External"/><Relationship Id="rId4" Type="http://schemas.openxmlformats.org/officeDocument/2006/relationships/hyperlink" Target="https://cm.mydiabetes.com/healthcare-professional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lex.pegg1@nhs.net" TargetMode="External"/><Relationship Id="rId2" Type="http://schemas.openxmlformats.org/officeDocument/2006/relationships/hyperlink" Target="https://mywaydigitalhealth.co.uk/mdmw-nwc/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m.mydiabetes.com/register-patient" TargetMode="External"/><Relationship Id="rId2" Type="http://schemas.openxmlformats.org/officeDocument/2006/relationships/hyperlink" Target="https://lsc.mydiabetes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hyperlink" Target="https://lsc.mydiabetes.com/healthcare-professionals/" TargetMode="External"/><Relationship Id="rId4" Type="http://schemas.openxmlformats.org/officeDocument/2006/relationships/hyperlink" Target="https://lsc.mydiabetes.com/register-patien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C46C01-0A95-46CC-94A4-E619B8E0B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843183"/>
            <a:ext cx="7772400" cy="1362075"/>
          </a:xfrm>
        </p:spPr>
        <p:txBody>
          <a:bodyPr/>
          <a:lstStyle/>
          <a:p>
            <a:pPr algn="ctr"/>
            <a:r>
              <a:rPr lang="en-GB">
                <a:solidFill>
                  <a:schemeClr val="bg1"/>
                </a:solidFill>
              </a:rPr>
              <a:t>Digital Diabetes Services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Training Drop in sessions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585D98-52FA-4364-9344-24AC5A88BA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48" y="5456518"/>
            <a:ext cx="2018477" cy="8877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576E5E-4B8E-4F74-80D0-6918906587C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456518"/>
            <a:ext cx="2018477" cy="88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C6F590-DBAC-44F4-9211-86A0E17DD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000" y="3038261"/>
            <a:ext cx="4815348" cy="78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2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3BF4BA-D848-46CF-AD67-E8AF44374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GB" sz="4000" b="1">
                <a:solidFill>
                  <a:schemeClr val="tx2"/>
                </a:solidFill>
              </a:rPr>
              <a:t>5. Goals and Care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732F21-B1CD-488F-8651-468B47B0F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42" y="1066678"/>
            <a:ext cx="8892515" cy="492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5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D6D6CBE4-9534-4317-B5BC-65A4637A189A}"/>
              </a:ext>
            </a:extLst>
          </p:cNvPr>
          <p:cNvSpPr txBox="1">
            <a:spLocks/>
          </p:cNvSpPr>
          <p:nvPr/>
        </p:nvSpPr>
        <p:spPr>
          <a:xfrm>
            <a:off x="-251460" y="328848"/>
            <a:ext cx="8229600" cy="720080"/>
          </a:xfrm>
          <a:prstGeom prst="rect">
            <a:avLst/>
          </a:prstGeom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tx2"/>
                </a:solidFill>
              </a:rPr>
              <a:t>Enabling Online Services (primary care)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6DFCC4-D5EC-4051-BC69-618D9B240AB9}"/>
              </a:ext>
            </a:extLst>
          </p:cNvPr>
          <p:cNvSpPr txBox="1">
            <a:spLocks/>
          </p:cNvSpPr>
          <p:nvPr/>
        </p:nvSpPr>
        <p:spPr>
          <a:xfrm>
            <a:off x="158438" y="1062590"/>
            <a:ext cx="7903521" cy="5014653"/>
          </a:xfrm>
          <a:prstGeom prst="rect">
            <a:avLst/>
          </a:prstGeom>
        </p:spPr>
        <p:txBody>
          <a:bodyPr>
            <a:noAutofit/>
          </a:bodyPr>
          <a:lstStyle>
            <a:lvl1pPr marL="342883" indent="-342883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45717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45717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45717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8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endParaRPr lang="en-GB" sz="1800" dirty="0">
              <a:solidFill>
                <a:srgbClr val="3F5664"/>
              </a:solidFill>
            </a:endParaRP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endParaRPr lang="en-GB" sz="1800" dirty="0">
              <a:solidFill>
                <a:srgbClr val="3F5664"/>
              </a:solidFill>
            </a:endParaRP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en-GB" sz="1800" i="1" dirty="0">
                <a:solidFill>
                  <a:srgbClr val="3F5664"/>
                </a:solidFill>
              </a:rPr>
              <a:t>[NHS England’s GPs’ contracts </a:t>
            </a:r>
            <a:r>
              <a:rPr lang="en-GB" sz="1800" i="1" dirty="0">
                <a:solidFill>
                  <a:srgbClr val="3F5664"/>
                </a:solidFill>
                <a:sym typeface="Wingdings" panose="05000000000000000000" pitchFamily="2" charset="2"/>
              </a:rPr>
              <a:t>- </a:t>
            </a:r>
            <a:r>
              <a:rPr lang="en-GB" sz="1800" i="1" dirty="0">
                <a:solidFill>
                  <a:srgbClr val="3F5664"/>
                </a:solidFill>
              </a:rPr>
              <a:t>practices need to be providing online access to all patients from April 20 - MDMW is simply plugging in to this]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endParaRPr lang="en-GB" sz="1800" dirty="0">
              <a:solidFill>
                <a:srgbClr val="3F5664"/>
              </a:solidFill>
            </a:endParaRP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endParaRPr lang="en-GB" sz="1800" dirty="0">
              <a:solidFill>
                <a:srgbClr val="3F5664"/>
              </a:solidFill>
            </a:endParaRPr>
          </a:p>
          <a:p>
            <a:endParaRPr lang="en-GB" sz="1400" dirty="0">
              <a:solidFill>
                <a:srgbClr val="3F566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C9FD45-A64C-488E-9FDF-162154EEF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051" y="2483920"/>
            <a:ext cx="4819898" cy="360698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77520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6923" y="264306"/>
            <a:ext cx="6875755" cy="994869"/>
          </a:xfrm>
        </p:spPr>
        <p:txBody>
          <a:bodyPr/>
          <a:lstStyle/>
          <a:p>
            <a:r>
              <a:rPr lang="en-US" altLang="en-US" sz="3600" b="1">
                <a:solidFill>
                  <a:schemeClr val="tx2"/>
                </a:solidFill>
                <a:ea typeface="Arial" charset="0"/>
                <a:cs typeface="Arial" panose="020B0604020202020204" pitchFamily="34" charset="0"/>
              </a:rPr>
              <a:t>Next Steps</a:t>
            </a:r>
            <a:endParaRPr lang="en-GB" altLang="en-US" sz="3600" b="1">
              <a:solidFill>
                <a:schemeClr val="tx2"/>
              </a:solidFill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19A21F-ED37-4077-AF21-6956A0480931}"/>
              </a:ext>
            </a:extLst>
          </p:cNvPr>
          <p:cNvSpPr/>
          <p:nvPr/>
        </p:nvSpPr>
        <p:spPr>
          <a:xfrm>
            <a:off x="238125" y="1047848"/>
            <a:ext cx="87725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GB" sz="2400" b="1" dirty="0">
                <a:cs typeface="Arial" panose="020B0604020202020204" pitchFamily="34" charset="0"/>
              </a:rPr>
              <a:t>Primary Care </a:t>
            </a:r>
            <a:r>
              <a:rPr lang="en-GB" sz="2400" dirty="0">
                <a:cs typeface="Arial" panose="020B0604020202020204" pitchFamily="34" charset="0"/>
              </a:rPr>
              <a:t>– </a:t>
            </a:r>
          </a:p>
          <a:p>
            <a:pPr marL="857250" lvl="1" indent="-400050">
              <a:buClr>
                <a:schemeClr val="tx2"/>
              </a:buClr>
              <a:buAutoNum type="romanLcParenR"/>
            </a:pPr>
            <a:r>
              <a:rPr lang="en-GB" sz="2400" dirty="0">
                <a:cs typeface="Arial" panose="020B0604020202020204" pitchFamily="34" charset="0"/>
              </a:rPr>
              <a:t>Enable Online Services, and MyWay Diabetes for data sharing …Then… </a:t>
            </a:r>
          </a:p>
          <a:p>
            <a:pPr marL="857250" lvl="1" indent="-400050">
              <a:buClr>
                <a:schemeClr val="tx2"/>
              </a:buClr>
              <a:buAutoNum type="romanLcParenR"/>
            </a:pPr>
            <a:r>
              <a:rPr lang="en-GB" sz="2400" dirty="0">
                <a:cs typeface="Arial" panose="020B0604020202020204" pitchFamily="34" charset="0"/>
              </a:rPr>
              <a:t>Setup individual patient permissions, or</a:t>
            </a:r>
            <a:br>
              <a:rPr lang="en-GB" sz="2400" dirty="0">
                <a:cs typeface="Arial" panose="020B0604020202020204" pitchFamily="34" charset="0"/>
              </a:rPr>
            </a:br>
            <a:r>
              <a:rPr lang="en-GB" sz="2400" dirty="0">
                <a:cs typeface="Arial" panose="020B0604020202020204" pitchFamily="34" charset="0"/>
              </a:rPr>
              <a:t>Watch for announcements - new/simplified data flows being established as we speak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GB" sz="2400" b="1" dirty="0">
                <a:cs typeface="Arial" panose="020B0604020202020204" pitchFamily="34" charset="0"/>
              </a:rPr>
              <a:t>Healthcare professionals </a:t>
            </a:r>
            <a:r>
              <a:rPr lang="en-GB" sz="2400" dirty="0">
                <a:cs typeface="Arial" panose="020B0604020202020204" pitchFamily="34" charset="0"/>
              </a:rPr>
              <a:t>– </a:t>
            </a:r>
          </a:p>
          <a:p>
            <a:pPr marL="857250" lvl="1" indent="-400050">
              <a:buClr>
                <a:schemeClr val="tx2"/>
              </a:buClr>
              <a:buAutoNum type="romanLcParenR"/>
            </a:pPr>
            <a:r>
              <a:rPr lang="en-GB" sz="2400" dirty="0">
                <a:cs typeface="Arial" panose="020B0604020202020204" pitchFamily="34" charset="0"/>
              </a:rPr>
              <a:t>Advertise MyWay Diabetes - colleagues / networks / patients</a:t>
            </a:r>
          </a:p>
          <a:p>
            <a:pPr marL="857250" lvl="1" indent="-400050">
              <a:buClr>
                <a:schemeClr val="tx2"/>
              </a:buClr>
              <a:buAutoNum type="romanLcParenR"/>
            </a:pPr>
            <a:r>
              <a:rPr lang="en-GB" sz="2400" dirty="0">
                <a:cs typeface="Arial" panose="020B0604020202020204" pitchFamily="34" charset="0"/>
              </a:rPr>
              <a:t>Refer patients for structured eLearning</a:t>
            </a:r>
          </a:p>
          <a:p>
            <a:pPr marL="857250" lvl="1" indent="-400050">
              <a:buClr>
                <a:schemeClr val="tx2"/>
              </a:buClr>
              <a:buAutoNum type="romanLcParenR"/>
            </a:pPr>
            <a:r>
              <a:rPr lang="en-GB" sz="2400" dirty="0">
                <a:cs typeface="Arial" panose="020B0604020202020204" pitchFamily="34" charset="0"/>
              </a:rPr>
              <a:t>Resource pack available (leaflets, PPT, website etc)</a:t>
            </a:r>
          </a:p>
          <a:p>
            <a:pPr marL="857250" lvl="1" indent="-400050">
              <a:buClr>
                <a:schemeClr val="tx2"/>
              </a:buClr>
              <a:buAutoNum type="romanLcParenR"/>
            </a:pPr>
            <a:r>
              <a:rPr lang="en-GB" sz="2400" dirty="0">
                <a:cs typeface="Arial" panose="020B0604020202020204" pitchFamily="34" charset="0"/>
              </a:rPr>
              <a:t>Provide content for local services pages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GB" sz="2400" b="1" dirty="0">
                <a:cs typeface="Arial" panose="020B0604020202020204" pitchFamily="34" charset="0"/>
              </a:rPr>
              <a:t>Patients</a:t>
            </a:r>
            <a:r>
              <a:rPr lang="en-GB" sz="2400" dirty="0">
                <a:cs typeface="Arial" panose="020B0604020202020204" pitchFamily="34" charset="0"/>
              </a:rPr>
              <a:t> – register for Online Services, and </a:t>
            </a:r>
            <a:r>
              <a:rPr lang="en-GB" sz="2400" dirty="0">
                <a:cs typeface="Calibri"/>
              </a:rPr>
              <a:t>MyWay Diabetes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51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12605BA5-AC28-4808-BED1-10454B3101FF}"/>
              </a:ext>
            </a:extLst>
          </p:cNvPr>
          <p:cNvSpPr txBox="1">
            <a:spLocks/>
          </p:cNvSpPr>
          <p:nvPr/>
        </p:nvSpPr>
        <p:spPr>
          <a:xfrm>
            <a:off x="501268" y="969484"/>
            <a:ext cx="8141464" cy="4113378"/>
          </a:xfrm>
          <a:prstGeom prst="rect">
            <a:avLst/>
          </a:prstGeom>
        </p:spPr>
        <p:txBody>
          <a:bodyPr/>
          <a:lstStyle>
            <a:lvl1pPr marL="342883" indent="-342883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45717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45717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45717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8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800" i="1" dirty="0"/>
          </a:p>
          <a:p>
            <a:pPr marL="0" indent="0">
              <a:buFont typeface="Arial"/>
              <a:buNone/>
            </a:pPr>
            <a:r>
              <a:rPr lang="en-GB" sz="2000" b="1" dirty="0"/>
              <a:t>Diabetes My Way website</a:t>
            </a:r>
          </a:p>
          <a:p>
            <a:pPr marL="285750" indent="-285750">
              <a:buClr>
                <a:schemeClr val="tx2"/>
              </a:buClr>
            </a:pPr>
            <a:r>
              <a:rPr lang="en-GB" sz="2000" dirty="0"/>
              <a:t>Main site: </a:t>
            </a:r>
            <a:r>
              <a:rPr lang="en-GB" sz="2000" dirty="0">
                <a:hlinkClick r:id="rId2"/>
              </a:rPr>
              <a:t>https://cm.mydiabetes.com/</a:t>
            </a:r>
            <a:endParaRPr lang="en-GB" sz="2000" dirty="0"/>
          </a:p>
          <a:p>
            <a:pPr marL="285750" indent="-285750">
              <a:buClr>
                <a:schemeClr val="tx2"/>
              </a:buClr>
            </a:pPr>
            <a:r>
              <a:rPr lang="en-GB" sz="2000" dirty="0"/>
              <a:t>Resources file: </a:t>
            </a:r>
            <a:r>
              <a:rPr lang="en-GB" sz="2000" dirty="0">
                <a:hlinkClick r:id="rId3"/>
              </a:rPr>
              <a:t>https://mywaydigitalhealth.co.uk/mdmw-nwc/</a:t>
            </a:r>
            <a:endParaRPr lang="en-GB" sz="2000" dirty="0"/>
          </a:p>
          <a:p>
            <a:pPr marL="285750" indent="-285750">
              <a:buClr>
                <a:schemeClr val="tx2"/>
              </a:buClr>
            </a:pPr>
            <a:r>
              <a:rPr lang="en-GB" sz="2000" dirty="0"/>
              <a:t>Enabling records access: </a:t>
            </a:r>
            <a:r>
              <a:rPr lang="en-GB" sz="2000" dirty="0">
                <a:hlinkClick r:id="rId4"/>
              </a:rPr>
              <a:t>https://cm.mydiabetes.com/healthcare-professionals/</a:t>
            </a:r>
            <a:endParaRPr lang="en-GB" sz="2000" dirty="0"/>
          </a:p>
          <a:p>
            <a:pPr marL="285750" indent="-285750">
              <a:buClr>
                <a:schemeClr val="tx2"/>
              </a:buClr>
            </a:pPr>
            <a:r>
              <a:rPr lang="en-GB" sz="2000" dirty="0"/>
              <a:t>Demo: Video </a:t>
            </a:r>
            <a:r>
              <a:rPr lang="en-GB" sz="2000" dirty="0">
                <a:hlinkClick r:id="rId5"/>
              </a:rPr>
              <a:t>here</a:t>
            </a:r>
            <a:r>
              <a:rPr lang="en-GB" sz="2000" dirty="0"/>
              <a:t>, and/or request eLearning account </a:t>
            </a:r>
            <a:r>
              <a:rPr lang="en-GB" sz="2000" dirty="0">
                <a:hlinkClick r:id="rId6"/>
              </a:rPr>
              <a:t>here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chemeClr val="tx2"/>
              </a:buClr>
            </a:pPr>
            <a:endParaRPr lang="en-GB" sz="2000" dirty="0"/>
          </a:p>
          <a:p>
            <a:pPr marL="0" indent="0">
              <a:buFont typeface="Arial"/>
              <a:buNone/>
            </a:pPr>
            <a:r>
              <a:rPr lang="en-GB" sz="2000" b="1" dirty="0"/>
              <a:t>General project enquiries, suggestions and feedback</a:t>
            </a:r>
            <a:endParaRPr lang="en-GB" sz="2000" dirty="0"/>
          </a:p>
          <a:p>
            <a:pPr>
              <a:buClr>
                <a:schemeClr val="tx2"/>
              </a:buClr>
            </a:pPr>
            <a:r>
              <a:rPr lang="en-GB" sz="2000" dirty="0">
                <a:cs typeface="Arial" panose="020B0604020202020204" pitchFamily="34" charset="0"/>
                <a:hlinkClick r:id="rId7"/>
              </a:rPr>
              <a:t>alex.pegg1@nhs.net</a:t>
            </a:r>
            <a:endParaRPr lang="en-GB" sz="2000" dirty="0">
              <a:cs typeface="Arial" panose="020B060402020202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GB" sz="2000" dirty="0"/>
          </a:p>
          <a:p>
            <a:pPr marL="0" indent="0">
              <a:buFont typeface="Arial"/>
              <a:buNone/>
            </a:pPr>
            <a:r>
              <a:rPr lang="en-GB" sz="2000" b="1" dirty="0"/>
              <a:t>Technical enquiries for patients</a:t>
            </a:r>
            <a:r>
              <a:rPr lang="en-GB" sz="2000" dirty="0"/>
              <a:t>: </a:t>
            </a:r>
          </a:p>
          <a:p>
            <a:r>
              <a:rPr lang="en-GB" sz="2000" dirty="0">
                <a:hlinkClick r:id="rId8"/>
              </a:rPr>
              <a:t>support.myway@nhs.net</a:t>
            </a:r>
            <a:r>
              <a:rPr lang="en-GB" sz="2000" dirty="0"/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306A96-BE48-446B-B209-831B20186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26" y="274638"/>
            <a:ext cx="7153422" cy="1005522"/>
          </a:xfrm>
        </p:spPr>
        <p:txBody>
          <a:bodyPr/>
          <a:lstStyle/>
          <a:p>
            <a:r>
              <a:rPr lang="en-US" altLang="en-US" sz="3600" b="1">
                <a:solidFill>
                  <a:schemeClr val="tx2"/>
                </a:solidFill>
              </a:rPr>
              <a:t>Summary</a:t>
            </a:r>
            <a:endParaRPr lang="en-GB" sz="3600" b="1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301B04-2421-4DAC-8D9F-1DA8DC508C04}"/>
              </a:ext>
            </a:extLst>
          </p:cNvPr>
          <p:cNvSpPr txBox="1"/>
          <p:nvPr/>
        </p:nvSpPr>
        <p:spPr>
          <a:xfrm>
            <a:off x="5577840" y="5596128"/>
            <a:ext cx="419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Thanks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150920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7BDA9-EFF6-45DE-A310-E85132F5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Primary care detailed coded record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23C28-6DE4-4AA7-9C98-D14A8ECF9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2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D6D6CBE4-9534-4317-B5BC-65A4637A189A}"/>
              </a:ext>
            </a:extLst>
          </p:cNvPr>
          <p:cNvSpPr txBox="1">
            <a:spLocks/>
          </p:cNvSpPr>
          <p:nvPr/>
        </p:nvSpPr>
        <p:spPr>
          <a:xfrm>
            <a:off x="-167640" y="328848"/>
            <a:ext cx="8229600" cy="720080"/>
          </a:xfrm>
          <a:prstGeom prst="rect">
            <a:avLst/>
          </a:prstGeom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>
                <a:solidFill>
                  <a:schemeClr val="tx2"/>
                </a:solidFill>
              </a:rPr>
              <a:t>Your task: Setting access permissions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6DFCC4-D5EC-4051-BC69-618D9B240AB9}"/>
              </a:ext>
            </a:extLst>
          </p:cNvPr>
          <p:cNvSpPr txBox="1">
            <a:spLocks/>
          </p:cNvSpPr>
          <p:nvPr/>
        </p:nvSpPr>
        <p:spPr>
          <a:xfrm>
            <a:off x="158439" y="1062590"/>
            <a:ext cx="5370164" cy="5014653"/>
          </a:xfrm>
          <a:prstGeom prst="rect">
            <a:avLst/>
          </a:prstGeom>
        </p:spPr>
        <p:txBody>
          <a:bodyPr>
            <a:noAutofit/>
          </a:bodyPr>
          <a:lstStyle>
            <a:lvl1pPr marL="342883" indent="-342883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45717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45717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45717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8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endParaRPr lang="en-GB" sz="1800" dirty="0">
              <a:solidFill>
                <a:srgbClr val="3F5664"/>
              </a:solidFill>
            </a:endParaRP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endParaRPr lang="en-GB" sz="1800" dirty="0">
              <a:solidFill>
                <a:srgbClr val="3F5664"/>
              </a:solidFill>
            </a:endParaRP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en-GB" sz="1800" dirty="0">
                <a:solidFill>
                  <a:srgbClr val="3F5664"/>
                </a:solidFill>
              </a:rPr>
              <a:t>GPs control data access permissions via: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3F5664"/>
              </a:solidFill>
            </a:endParaRPr>
          </a:p>
          <a:p>
            <a:pPr marL="342900" indent="-342900">
              <a:spcBef>
                <a:spcPts val="0"/>
              </a:spcBef>
              <a:buClr>
                <a:schemeClr val="tx2"/>
              </a:buClr>
              <a:buAutoNum type="arabicPeriod"/>
            </a:pPr>
            <a:r>
              <a:rPr lang="en-GB" altLang="en-US" sz="1800" b="1" dirty="0">
                <a:solidFill>
                  <a:srgbClr val="3F5664"/>
                </a:solidFill>
                <a:ea typeface="Times New Roman" panose="02020603050405020304" pitchFamily="18" charset="0"/>
              </a:rPr>
              <a:t>Records access for </a:t>
            </a:r>
            <a:r>
              <a:rPr lang="en-GB" altLang="en-US" sz="1800" b="1" u="sng" dirty="0">
                <a:solidFill>
                  <a:srgbClr val="3F5664"/>
                </a:solidFill>
                <a:ea typeface="Times New Roman" panose="02020603050405020304" pitchFamily="18" charset="0"/>
              </a:rPr>
              <a:t>practices</a:t>
            </a:r>
            <a:r>
              <a:rPr lang="en-GB" altLang="en-US" sz="1800" b="1" dirty="0">
                <a:solidFill>
                  <a:srgbClr val="3F5664"/>
                </a:solidFill>
                <a:ea typeface="Times New Roman" panose="02020603050405020304" pitchFamily="18" charset="0"/>
              </a:rPr>
              <a:t>: </a:t>
            </a:r>
            <a:r>
              <a:rPr lang="en-GB" altLang="en-US" sz="1800" dirty="0">
                <a:solidFill>
                  <a:srgbClr val="3F5664"/>
                </a:solidFill>
                <a:ea typeface="Times New Roman" panose="02020603050405020304" pitchFamily="18" charset="0"/>
              </a:rPr>
              <a:t>(done once) – Enable Online Services with </a:t>
            </a:r>
            <a:r>
              <a:rPr lang="en-GB" altLang="en-US" sz="1800" u="sng" dirty="0">
                <a:solidFill>
                  <a:srgbClr val="3F5664"/>
                </a:solidFill>
                <a:ea typeface="Times New Roman" panose="02020603050405020304" pitchFamily="18" charset="0"/>
              </a:rPr>
              <a:t>Detailed Coded Record</a:t>
            </a:r>
            <a:r>
              <a:rPr lang="en-GB" altLang="en-US" sz="1800" dirty="0">
                <a:solidFill>
                  <a:srgbClr val="3F5664"/>
                </a:solidFill>
                <a:ea typeface="Times New Roman" panose="02020603050405020304" pitchFamily="18" charset="0"/>
              </a:rPr>
              <a:t>, and </a:t>
            </a:r>
            <a:r>
              <a:rPr lang="en-GB" altLang="en-US" sz="1800" u="sng" dirty="0">
                <a:solidFill>
                  <a:srgbClr val="3F5664"/>
                </a:solidFill>
                <a:ea typeface="Times New Roman" panose="02020603050405020304" pitchFamily="18" charset="0"/>
              </a:rPr>
              <a:t>all options</a:t>
            </a:r>
            <a:r>
              <a:rPr lang="en-GB" altLang="en-US" sz="1800" dirty="0">
                <a:solidFill>
                  <a:srgbClr val="3F5664"/>
                </a:solidFill>
                <a:ea typeface="Times New Roman" panose="02020603050405020304" pitchFamily="18" charset="0"/>
              </a:rPr>
              <a:t> enabled (Documents are optional)</a:t>
            </a:r>
          </a:p>
          <a:p>
            <a:pPr marL="342900" indent="-342900">
              <a:spcBef>
                <a:spcPts val="0"/>
              </a:spcBef>
              <a:buClr>
                <a:schemeClr val="tx2"/>
              </a:buClr>
              <a:buAutoNum type="arabicPeriod"/>
            </a:pPr>
            <a:endParaRPr lang="en-GB" altLang="en-US" sz="1800" dirty="0">
              <a:solidFill>
                <a:srgbClr val="3F5664"/>
              </a:solidFill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Clr>
                <a:schemeClr val="tx2"/>
              </a:buClr>
              <a:buAutoNum type="arabicPeriod"/>
            </a:pPr>
            <a:r>
              <a:rPr lang="en-GB" altLang="en-US" sz="1800" b="1" dirty="0">
                <a:solidFill>
                  <a:srgbClr val="3F5664"/>
                </a:solidFill>
                <a:ea typeface="Times New Roman" panose="02020603050405020304" pitchFamily="18" charset="0"/>
              </a:rPr>
              <a:t>Records access for</a:t>
            </a:r>
            <a:r>
              <a:rPr lang="en-GB" altLang="en-US" sz="1800" b="1" u="sng" dirty="0">
                <a:solidFill>
                  <a:srgbClr val="3F5664"/>
                </a:solidFill>
                <a:ea typeface="Times New Roman" panose="02020603050405020304" pitchFamily="18" charset="0"/>
              </a:rPr>
              <a:t> patients:</a:t>
            </a:r>
            <a:r>
              <a:rPr lang="en-GB" altLang="en-US" sz="1800" dirty="0">
                <a:solidFill>
                  <a:srgbClr val="3F5664"/>
                </a:solidFill>
                <a:ea typeface="Times New Roman" panose="02020603050405020304" pitchFamily="18" charset="0"/>
              </a:rPr>
              <a:t> (per patient) - set to </a:t>
            </a:r>
            <a:r>
              <a:rPr lang="en-GB" altLang="en-US" sz="1800" u="sng" dirty="0">
                <a:solidFill>
                  <a:srgbClr val="3F5664"/>
                </a:solidFill>
                <a:ea typeface="Times New Roman" panose="02020603050405020304" pitchFamily="18" charset="0"/>
              </a:rPr>
              <a:t>Detailed Coded Record</a:t>
            </a:r>
            <a:r>
              <a:rPr lang="en-GB" altLang="en-US" sz="1800" dirty="0">
                <a:solidFill>
                  <a:srgbClr val="3F5664"/>
                </a:solidFill>
                <a:ea typeface="Times New Roman" panose="02020603050405020304" pitchFamily="18" charset="0"/>
              </a:rPr>
              <a:t>, with </a:t>
            </a:r>
            <a:r>
              <a:rPr lang="en-GB" altLang="en-US" sz="1800" u="sng" dirty="0">
                <a:solidFill>
                  <a:srgbClr val="3F5664"/>
                </a:solidFill>
                <a:ea typeface="Times New Roman" panose="02020603050405020304" pitchFamily="18" charset="0"/>
              </a:rPr>
              <a:t>Lab results, Immunisations &amp; Problems</a:t>
            </a:r>
            <a:r>
              <a:rPr lang="en-GB" altLang="en-US" sz="1800" dirty="0">
                <a:solidFill>
                  <a:srgbClr val="3F5664"/>
                </a:solidFill>
                <a:ea typeface="Times New Roman" panose="02020603050405020304" pitchFamily="18" charset="0"/>
              </a:rPr>
              <a:t> enabled (as shown on next slide)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3F5664"/>
              </a:solidFill>
            </a:endParaRPr>
          </a:p>
          <a:p>
            <a:pPr marL="0" indent="0">
              <a:buFont typeface="Arial"/>
              <a:buNone/>
            </a:pPr>
            <a:r>
              <a:rPr lang="en-GB" sz="1800" dirty="0">
                <a:solidFill>
                  <a:srgbClr val="3F5664"/>
                </a:solidFill>
              </a:rPr>
              <a:t>My Diabetes My Way does not require free text, only coded entries with numeric values.</a:t>
            </a:r>
          </a:p>
          <a:p>
            <a:endParaRPr lang="en-GB" sz="1400" dirty="0">
              <a:solidFill>
                <a:srgbClr val="3F5664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A40DDA-4A3B-4515-A318-81C7A2DDF138}"/>
              </a:ext>
            </a:extLst>
          </p:cNvPr>
          <p:cNvGrpSpPr/>
          <p:nvPr/>
        </p:nvGrpSpPr>
        <p:grpSpPr>
          <a:xfrm>
            <a:off x="5552621" y="1533552"/>
            <a:ext cx="3272741" cy="3682731"/>
            <a:chOff x="5552621" y="1533552"/>
            <a:chExt cx="3272741" cy="368273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78715DF-FB09-4D59-88AC-F05DA5EBFF8E}"/>
                </a:ext>
              </a:extLst>
            </p:cNvPr>
            <p:cNvGrpSpPr/>
            <p:nvPr/>
          </p:nvGrpSpPr>
          <p:grpSpPr>
            <a:xfrm>
              <a:off x="5552621" y="1641716"/>
              <a:ext cx="3272741" cy="3574567"/>
              <a:chOff x="5552621" y="1641716"/>
              <a:chExt cx="3272741" cy="357456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D3BD7D0-7BB2-4F52-937F-F4EF585CCF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52621" y="1641716"/>
                <a:ext cx="3272741" cy="3574567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5E571F-F6A5-48F9-9947-9725C6DD4C1C}"/>
                  </a:ext>
                </a:extLst>
              </p:cNvPr>
              <p:cNvSpPr txBox="1"/>
              <p:nvPr/>
            </p:nvSpPr>
            <p:spPr>
              <a:xfrm>
                <a:off x="5552621" y="2652541"/>
                <a:ext cx="3166281" cy="307777"/>
              </a:xfrm>
              <a:prstGeom prst="rect">
                <a:avLst/>
              </a:prstGeom>
              <a:solidFill>
                <a:srgbClr val="EFEFE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0F8779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Register for MyWay Diabetes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25D232-036F-4D7F-9649-CF75BE773FC4}"/>
                  </a:ext>
                </a:extLst>
              </p:cNvPr>
              <p:cNvSpPr txBox="1"/>
              <p:nvPr/>
            </p:nvSpPr>
            <p:spPr>
              <a:xfrm>
                <a:off x="5552621" y="2985140"/>
                <a:ext cx="3272741" cy="830997"/>
              </a:xfrm>
              <a:prstGeom prst="rect">
                <a:avLst/>
              </a:prstGeom>
              <a:solidFill>
                <a:srgbClr val="EFEFE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800" b="1" dirty="0">
                    <a:solidFill>
                      <a:srgbClr val="5A6E7D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To access your NHS record and other data-driven MyWay Diabetes services, please follow the instructions below.</a:t>
                </a:r>
              </a:p>
              <a:p>
                <a:endParaRPr lang="en-GB" sz="800" b="1" dirty="0">
                  <a:solidFill>
                    <a:srgbClr val="5A6E7D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GB" sz="800" b="1" dirty="0">
                    <a:solidFill>
                      <a:srgbClr val="5A6E7D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To use MyWay Diabetes you need to register for online services with your GP. If you have already done this, you should have received 3 codes by email. Please enter the codes below:</a:t>
                </a:r>
              </a:p>
            </p:txBody>
          </p:sp>
        </p:grpSp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id="{76A51DD2-78A5-4132-AA43-2B539A966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0684" y="1533552"/>
              <a:ext cx="1106633" cy="486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0992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3509-A9CB-40F8-91C5-1C08BC79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28" y="205263"/>
            <a:ext cx="6703255" cy="888970"/>
          </a:xfrm>
        </p:spPr>
        <p:txBody>
          <a:bodyPr/>
          <a:lstStyle/>
          <a:p>
            <a:r>
              <a:rPr lang="en-GB" sz="3600" b="1">
                <a:solidFill>
                  <a:schemeClr val="tx2"/>
                </a:solidFill>
              </a:rPr>
              <a:t>Detailed coded record settings</a:t>
            </a: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4B76A718-56C8-4DE2-A222-0423B0787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6298"/>
            <a:ext cx="3621832" cy="4104743"/>
          </a:xfrm>
          <a:prstGeom prst="rect">
            <a:avLst/>
          </a:prstGeom>
        </p:spPr>
      </p:pic>
      <p:pic>
        <p:nvPicPr>
          <p:cNvPr id="6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259F42-F58A-4335-A892-BA9F65E61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39859"/>
            <a:ext cx="1495763" cy="2304520"/>
          </a:xfrm>
          <a:prstGeom prst="rect">
            <a:avLst/>
          </a:prstGeom>
        </p:spPr>
      </p:pic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3401BCF-A7CE-4D5A-8CF0-2AD3819B8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619" y="2099837"/>
            <a:ext cx="2981958" cy="3227893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4D9E20-EB71-43AB-8E8A-D1D91D7A4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697" y="2683148"/>
            <a:ext cx="1979996" cy="32278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95B9E6-A3F6-49D0-AE8F-AF3D22F1DF1A}"/>
              </a:ext>
            </a:extLst>
          </p:cNvPr>
          <p:cNvSpPr txBox="1">
            <a:spLocks/>
          </p:cNvSpPr>
          <p:nvPr/>
        </p:nvSpPr>
        <p:spPr>
          <a:xfrm>
            <a:off x="127889" y="946959"/>
            <a:ext cx="3469432" cy="792900"/>
          </a:xfrm>
          <a:prstGeom prst="rect">
            <a:avLst/>
          </a:prstGeom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>
                <a:solidFill>
                  <a:schemeClr val="tx2"/>
                </a:solidFill>
              </a:rPr>
              <a:t>EMIS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CCDC092-A50F-4EC1-9B0E-B5A29022CC55}"/>
              </a:ext>
            </a:extLst>
          </p:cNvPr>
          <p:cNvSpPr txBox="1">
            <a:spLocks/>
          </p:cNvSpPr>
          <p:nvPr/>
        </p:nvSpPr>
        <p:spPr>
          <a:xfrm>
            <a:off x="5076145" y="946341"/>
            <a:ext cx="3469432" cy="792900"/>
          </a:xfrm>
          <a:prstGeom prst="rect">
            <a:avLst/>
          </a:prstGeom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>
                <a:solidFill>
                  <a:schemeClr val="tx2"/>
                </a:solidFill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381143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6923" y="264306"/>
            <a:ext cx="6875755" cy="994869"/>
          </a:xfrm>
        </p:spPr>
        <p:txBody>
          <a:bodyPr/>
          <a:lstStyle/>
          <a:p>
            <a:r>
              <a:rPr lang="en-US" altLang="en-US" sz="3600" b="1">
                <a:solidFill>
                  <a:schemeClr val="tx2"/>
                </a:solidFill>
                <a:ea typeface="Arial" charset="0"/>
                <a:cs typeface="Arial" panose="020B0604020202020204" pitchFamily="34" charset="0"/>
              </a:rPr>
              <a:t>Next Steps: GP Practices </a:t>
            </a:r>
            <a:endParaRPr lang="en-GB" altLang="en-US" sz="3600" b="1">
              <a:solidFill>
                <a:schemeClr val="tx2"/>
              </a:solidFill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19A21F-ED37-4077-AF21-6956A0480931}"/>
              </a:ext>
            </a:extLst>
          </p:cNvPr>
          <p:cNvSpPr/>
          <p:nvPr/>
        </p:nvSpPr>
        <p:spPr>
          <a:xfrm>
            <a:off x="570578" y="1454247"/>
            <a:ext cx="80028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 panose="020B0604020202020204" pitchFamily="34" charset="0"/>
              </a:rPr>
              <a:t>Identify &amp; set patient permissions </a:t>
            </a:r>
            <a:r>
              <a:rPr lang="en-GB" dirty="0">
                <a:cs typeface="Arial" panose="020B0604020202020204" pitchFamily="34" charset="0"/>
              </a:rPr>
              <a:t>- over 18, living with T1 &amp; T2 diabetes, and review for any exclusions. EMIS query templates available </a:t>
            </a:r>
            <a:r>
              <a:rPr lang="en-GB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GB" dirty="0">
              <a:solidFill>
                <a:schemeClr val="accent1"/>
              </a:solidFill>
            </a:endParaRPr>
          </a:p>
          <a:p>
            <a:pPr>
              <a:buClr>
                <a:schemeClr val="tx2"/>
              </a:buClr>
            </a:pPr>
            <a:endParaRPr lang="en-GB" dirty="0">
              <a:cs typeface="Arial" panose="020B0604020202020204" pitchFamily="34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 panose="020B0604020202020204" pitchFamily="34" charset="0"/>
              </a:rPr>
              <a:t>Notify them</a:t>
            </a:r>
            <a:r>
              <a:rPr lang="en-GB" dirty="0">
                <a:cs typeface="Arial" panose="020B0604020202020204" pitchFamily="34" charset="0"/>
              </a:rPr>
              <a:t> – e.g. text, email, or letter inviting them to MyWay Diabetes, and/or add into existing EMIS patient comm’s</a:t>
            </a:r>
          </a:p>
          <a:p>
            <a:pPr marL="8001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standard templates and EMIS comm’s instructions provided</a:t>
            </a:r>
          </a:p>
          <a:p>
            <a:pPr marL="8001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can be coded as referral to structured education (QOF) </a:t>
            </a:r>
          </a:p>
          <a:p>
            <a:pPr>
              <a:buClr>
                <a:schemeClr val="tx2"/>
              </a:buClr>
            </a:pPr>
            <a:r>
              <a:rPr lang="en-GB" dirty="0">
                <a:cs typeface="Arial" panose="020B0604020202020204" pitchFamily="34" charset="0"/>
              </a:rPr>
              <a:t>---------------------------------------------------------------------------------------------------------------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 panose="020B0604020202020204" pitchFamily="34" charset="0"/>
              </a:rPr>
              <a:t>Share info</a:t>
            </a:r>
            <a:r>
              <a:rPr lang="en-GB" dirty="0">
                <a:cs typeface="Arial" panose="020B0604020202020204" pitchFamily="34" charset="0"/>
              </a:rPr>
              <a:t> on MyWay Diabetes – 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Amongst your team and networks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With patients via leaflets, PPT, website etc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 panose="020B0604020202020204" pitchFamily="34" charset="0"/>
              </a:rPr>
              <a:t>Provide content</a:t>
            </a:r>
            <a:r>
              <a:rPr lang="en-GB" dirty="0">
                <a:cs typeface="Arial" panose="020B0604020202020204" pitchFamily="34" charset="0"/>
              </a:rPr>
              <a:t> for local services pages?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 panose="020B0604020202020204" pitchFamily="34" charset="0"/>
              </a:rPr>
              <a:t>Feedback</a:t>
            </a:r>
            <a:r>
              <a:rPr lang="en-GB" dirty="0">
                <a:cs typeface="Arial" panose="020B0604020202020204" pitchFamily="34" charset="0"/>
              </a:rPr>
              <a:t> and help - </a:t>
            </a:r>
            <a:r>
              <a:rPr lang="en-GB" dirty="0">
                <a:cs typeface="Arial" panose="020B0604020202020204" pitchFamily="34" charset="0"/>
                <a:hlinkClick r:id="rId3"/>
              </a:rPr>
              <a:t>alex.pegg1@nhs.net</a:t>
            </a:r>
            <a:r>
              <a:rPr lang="en-GB" dirty="0">
                <a:cs typeface="Arial" panose="020B0604020202020204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42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FDBB7-7978-4E05-A95B-3A3C65AA3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20830"/>
            <a:ext cx="7772400" cy="1470025"/>
          </a:xfrm>
        </p:spPr>
        <p:txBody>
          <a:bodyPr/>
          <a:lstStyle/>
          <a:p>
            <a:r>
              <a:rPr lang="en-GB" dirty="0"/>
              <a:t>Slides will be sent after the event</a:t>
            </a:r>
            <a:br>
              <a:rPr lang="en-GB" dirty="0"/>
            </a:br>
            <a:endParaRPr lang="en-GB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98E80-1877-4E28-903E-15B609C3B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624688"/>
            <a:ext cx="7857835" cy="1752600"/>
          </a:xfrm>
        </p:spPr>
        <p:txBody>
          <a:bodyPr/>
          <a:lstStyle/>
          <a:p>
            <a:r>
              <a:rPr lang="en-GB" dirty="0"/>
              <a:t>Please make sure we have your contact details </a:t>
            </a:r>
          </a:p>
          <a:p>
            <a:r>
              <a:rPr lang="en-GB" sz="2000" dirty="0"/>
              <a:t>(GPs should already have received a letter with all this info)</a:t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D03C1-682D-4F00-811D-18CEF9E3B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364" y="4551671"/>
            <a:ext cx="4411308" cy="15265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CFE1ED-759D-481F-A7BB-AA4058CB7343}"/>
              </a:ext>
            </a:extLst>
          </p:cNvPr>
          <p:cNvCxnSpPr>
            <a:cxnSpLocks/>
          </p:cNvCxnSpPr>
          <p:nvPr/>
        </p:nvCxnSpPr>
        <p:spPr>
          <a:xfrm>
            <a:off x="6742545" y="3592945"/>
            <a:ext cx="387928" cy="8866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46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199" y="313389"/>
            <a:ext cx="8229600" cy="1143000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chemeClr val="tx2"/>
                </a:solidFill>
              </a:rPr>
              <a:t>MyWay Diabetes – Summary -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DEDBDB-50FD-4509-BBC8-AE8107EB86F2}"/>
              </a:ext>
            </a:extLst>
          </p:cNvPr>
          <p:cNvSpPr txBox="1">
            <a:spLocks/>
          </p:cNvSpPr>
          <p:nvPr/>
        </p:nvSpPr>
        <p:spPr>
          <a:xfrm>
            <a:off x="232116" y="884889"/>
            <a:ext cx="5240215" cy="4781769"/>
          </a:xfrm>
          <a:prstGeom prst="rect">
            <a:avLst/>
          </a:prstGeom>
        </p:spPr>
        <p:txBody>
          <a:bodyPr/>
          <a:lstStyle>
            <a:lvl1pPr marL="342883" indent="-342883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45717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45717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45717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8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800"/>
          </a:p>
          <a:p>
            <a:pPr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800"/>
          </a:p>
          <a:p>
            <a:pPr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800"/>
              <a:t>Funded by C&amp;M Health Care Partnership and NHSE/Improvement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800"/>
          </a:p>
          <a:p>
            <a:pPr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800"/>
              <a:t>Improves learning and self-management for people living with diabetes </a:t>
            </a:r>
            <a:r>
              <a:rPr lang="en-GB" sz="1800">
                <a:sym typeface="Wingdings" panose="05000000000000000000" pitchFamily="2" charset="2"/>
              </a:rPr>
              <a:t> </a:t>
            </a:r>
            <a:r>
              <a:rPr lang="en-GB" sz="1800" i="1">
                <a:sym typeface="Wingdings" panose="05000000000000000000" pitchFamily="2" charset="2"/>
              </a:rPr>
              <a:t>up to </a:t>
            </a:r>
            <a:r>
              <a:rPr lang="en-GB" sz="1800" i="1"/>
              <a:t>150,000 people living with T1 &amp; T2 diabetes in C&amp;M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800"/>
          </a:p>
          <a:p>
            <a:pPr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800"/>
              <a:t>Access to tailored info, care targets, accredited structured education etc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800"/>
          </a:p>
          <a:p>
            <a:pPr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800"/>
              <a:t>Covid-19 </a:t>
            </a:r>
            <a:r>
              <a:rPr lang="en-GB" sz="1800">
                <a:sym typeface="Wingdings" panose="05000000000000000000" pitchFamily="2" charset="2"/>
              </a:rPr>
              <a:t></a:t>
            </a:r>
            <a:r>
              <a:rPr lang="en-GB" sz="1800"/>
              <a:t> promotes remote care, and helps a high-risk group manage their condition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800"/>
          </a:p>
          <a:p>
            <a:pPr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800"/>
              <a:t>Informed patients </a:t>
            </a:r>
            <a:r>
              <a:rPr lang="en-GB" sz="1800">
                <a:sym typeface="Wingdings" panose="05000000000000000000" pitchFamily="2" charset="2"/>
              </a:rPr>
              <a:t></a:t>
            </a:r>
            <a:r>
              <a:rPr lang="en-GB" sz="1800"/>
              <a:t> better use of Healthcare Professionals’ time</a:t>
            </a:r>
          </a:p>
          <a:p>
            <a:pPr>
              <a:buClr>
                <a:srgbClr val="CED647"/>
              </a:buClr>
            </a:pPr>
            <a:endParaRPr lang="en-GB" sz="2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CC86E9-2D2C-4201-A0C7-D30958E8FA79}"/>
              </a:ext>
            </a:extLst>
          </p:cNvPr>
          <p:cNvGrpSpPr/>
          <p:nvPr/>
        </p:nvGrpSpPr>
        <p:grpSpPr>
          <a:xfrm>
            <a:off x="5010616" y="1602417"/>
            <a:ext cx="4137899" cy="2583694"/>
            <a:chOff x="5010616" y="1602417"/>
            <a:chExt cx="4137899" cy="2583694"/>
          </a:xfrm>
        </p:grpSpPr>
        <p:pic>
          <p:nvPicPr>
            <p:cNvPr id="4" name="Picture 3" descr="A picture containing text, indoor, electronics, screenshot&#10;&#10;Description automatically generated">
              <a:extLst>
                <a:ext uri="{FF2B5EF4-FFF2-40B4-BE49-F238E27FC236}">
                  <a16:creationId xmlns:a16="http://schemas.microsoft.com/office/drawing/2014/main" id="{B3F76D5C-6DA0-4651-B8DE-66DFB2557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0616" y="1967965"/>
              <a:ext cx="4137899" cy="2218146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403AD058-5E96-46BD-82A3-4B3389972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6893" y="1602417"/>
              <a:ext cx="3305345" cy="4254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449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7286" y="318207"/>
            <a:ext cx="8229600" cy="683639"/>
          </a:xfrm>
        </p:spPr>
        <p:txBody>
          <a:bodyPr/>
          <a:lstStyle/>
          <a:p>
            <a:r>
              <a:rPr lang="en-GB" sz="3600" b="1">
                <a:solidFill>
                  <a:schemeClr val="tx2"/>
                </a:solidFill>
              </a:rPr>
              <a:t>Who can use it?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B69114-5E1E-4704-8DE6-198D3A711B48}"/>
              </a:ext>
            </a:extLst>
          </p:cNvPr>
          <p:cNvSpPr/>
          <p:nvPr/>
        </p:nvSpPr>
        <p:spPr>
          <a:xfrm>
            <a:off x="696350" y="1074313"/>
            <a:ext cx="8045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/>
          </a:p>
          <a:p>
            <a:r>
              <a:rPr lang="en-US" sz="2400"/>
              <a:t>Anyone living with diabetes (T1 &amp; T2), their families and </a:t>
            </a:r>
            <a:r>
              <a:rPr lang="en-US" sz="2400" err="1"/>
              <a:t>carers</a:t>
            </a:r>
            <a:r>
              <a:rPr lang="en-US" sz="2400"/>
              <a:t>.</a:t>
            </a:r>
            <a:endParaRPr lang="en-GB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07B12C-6622-4AF9-A858-BE7D51F89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01" y="1977777"/>
            <a:ext cx="6472206" cy="37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8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5708DF81-04BD-46CA-88F7-1E5FBD728329}"/>
              </a:ext>
            </a:extLst>
          </p:cNvPr>
          <p:cNvSpPr/>
          <p:nvPr/>
        </p:nvSpPr>
        <p:spPr>
          <a:xfrm>
            <a:off x="1233730" y="25183"/>
            <a:ext cx="2179569" cy="1048950"/>
          </a:xfrm>
          <a:prstGeom prst="ellipse">
            <a:avLst/>
          </a:prstGeom>
          <a:solidFill>
            <a:srgbClr val="CCECFF"/>
          </a:solidFill>
          <a:ln w="38100" cap="flat" cmpd="sng" algn="ctr">
            <a:solidFill>
              <a:srgbClr val="009999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E-Learning Courses</a:t>
            </a:r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available now *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DC43ED7-5A9A-4D0E-B1EE-044E2FCC4AC8}"/>
              </a:ext>
            </a:extLst>
          </p:cNvPr>
          <p:cNvSpPr/>
          <p:nvPr/>
        </p:nvSpPr>
        <p:spPr>
          <a:xfrm>
            <a:off x="5331869" y="67896"/>
            <a:ext cx="2225963" cy="1022164"/>
          </a:xfrm>
          <a:prstGeom prst="ellipse">
            <a:avLst/>
          </a:prstGeom>
          <a:solidFill>
            <a:srgbClr val="CCECFF"/>
          </a:solidFill>
          <a:ln w="38100" cap="flat" cmpd="sng" algn="ctr">
            <a:solidFill>
              <a:srgbClr val="009999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data access * </a:t>
            </a:r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permission must be granted by GPs *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05B654-1772-49E3-9130-384DB52460FA}"/>
              </a:ext>
            </a:extLst>
          </p:cNvPr>
          <p:cNvSpPr/>
          <p:nvPr/>
        </p:nvSpPr>
        <p:spPr>
          <a:xfrm>
            <a:off x="4979969" y="1260858"/>
            <a:ext cx="3201571" cy="1323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MyWay Diabetes patient access:</a:t>
            </a:r>
            <a:endParaRPr lang="en-GB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8689" indent="-118689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diabetes-related health data</a:t>
            </a:r>
          </a:p>
          <a:p>
            <a:pPr marL="118689" indent="-118689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explanation of test results</a:t>
            </a:r>
          </a:p>
          <a:p>
            <a:pPr marL="118689" indent="-118689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Tables and graphs of key measures </a:t>
            </a:r>
          </a:p>
          <a:p>
            <a:pPr marL="118689" indent="-118689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Tailored advice on how to improve self-management</a:t>
            </a:r>
          </a:p>
          <a:p>
            <a:pPr marL="118689" indent="-118689">
              <a:buFont typeface="Arial" panose="020B0604020202020204" pitchFamily="34" charset="0"/>
              <a:buChar char="•"/>
            </a:pP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Personalised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reports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52B218-F337-4F04-850B-08481B7E4CB7}"/>
              </a:ext>
            </a:extLst>
          </p:cNvPr>
          <p:cNvSpPr/>
          <p:nvPr/>
        </p:nvSpPr>
        <p:spPr>
          <a:xfrm>
            <a:off x="702463" y="1302083"/>
            <a:ext cx="3244417" cy="1326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b="1" dirty="0">
              <a:solidFill>
                <a:srgbClr val="7671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QISMET accredited structured education:</a:t>
            </a:r>
            <a:endParaRPr lang="en-GB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8689" indent="-118689">
              <a:buFont typeface="Arial" panose="020B0604020202020204" pitchFamily="34" charset="0"/>
              <a:buChar char="•"/>
            </a:pPr>
            <a:r>
              <a:rPr lang="en-GB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Type 2 Diabetes</a:t>
            </a:r>
          </a:p>
          <a:p>
            <a:pPr marL="118689" indent="-118689">
              <a:buFont typeface="Arial" panose="020B0604020202020204" pitchFamily="34" charset="0"/>
              <a:buChar char="•"/>
            </a:pPr>
            <a:r>
              <a:rPr lang="en-GB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Type 1 Diabetes</a:t>
            </a:r>
          </a:p>
          <a:p>
            <a:pPr marL="118689" indent="-118689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Growing up with Type 1</a:t>
            </a:r>
          </a:p>
          <a:p>
            <a:pPr marL="118689" indent="-118689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Considering an Insulin Pump?</a:t>
            </a:r>
          </a:p>
          <a:p>
            <a:pPr marL="118689" indent="-118689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Insulin Pump</a:t>
            </a:r>
          </a:p>
          <a:p>
            <a:pPr marL="118689" indent="-118689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Gestational Diabetes</a:t>
            </a:r>
          </a:p>
          <a:p>
            <a:pPr marL="118689" indent="-118689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Carbohydrate Counting</a:t>
            </a:r>
          </a:p>
          <a:p>
            <a:pPr marL="118689" indent="-118689">
              <a:buFont typeface="Arial" panose="020B0604020202020204" pitchFamily="34" charset="0"/>
              <a:buChar char="•"/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2 Diabetes Prevention</a:t>
            </a:r>
          </a:p>
          <a:p>
            <a:endParaRPr lang="en-GB" sz="83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386B43D-69D0-41D0-8400-D22EF8BBCC88}"/>
              </a:ext>
            </a:extLst>
          </p:cNvPr>
          <p:cNvSpPr/>
          <p:nvPr/>
        </p:nvSpPr>
        <p:spPr>
          <a:xfrm>
            <a:off x="701301" y="2780574"/>
            <a:ext cx="3244429" cy="1089795"/>
          </a:xfrm>
          <a:prstGeom prst="rect">
            <a:avLst/>
          </a:prstGeom>
          <a:solidFill>
            <a:srgbClr val="009999"/>
          </a:solidFill>
          <a:ln w="57150" cap="flat" cmpd="sng" algn="ctr">
            <a:solidFill>
              <a:srgbClr val="CCECFF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for Patients:</a:t>
            </a:r>
            <a:endParaRPr lang="en-GB" sz="1100" b="1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8689" indent="-118689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knowledge about their diabetes</a:t>
            </a: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18689" indent="-118689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impact of their choices</a:t>
            </a:r>
          </a:p>
          <a:p>
            <a:pPr marL="118689" indent="-118689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Quizzes and interactive content to enhance learning</a:t>
            </a:r>
            <a:endParaRPr lang="en-GB" sz="11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7E6EA08-9D39-4176-AFAF-9BFC69A1093B}"/>
              </a:ext>
            </a:extLst>
          </p:cNvPr>
          <p:cNvSpPr/>
          <p:nvPr/>
        </p:nvSpPr>
        <p:spPr>
          <a:xfrm>
            <a:off x="4979968" y="2784387"/>
            <a:ext cx="3201574" cy="1269733"/>
          </a:xfrm>
          <a:prstGeom prst="rect">
            <a:avLst/>
          </a:prstGeom>
          <a:solidFill>
            <a:srgbClr val="009999"/>
          </a:solidFill>
          <a:ln w="57150" cap="flat" cmpd="sng" algn="ctr">
            <a:solidFill>
              <a:srgbClr val="CCECFF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for Patients:</a:t>
            </a:r>
            <a:endParaRPr lang="en-GB" sz="1100" b="1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8689" indent="-118689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Benchmark their diabetes vs. best practice guidance</a:t>
            </a:r>
          </a:p>
          <a:p>
            <a:pPr marL="118689" indent="-118689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Encouraged to set goals</a:t>
            </a:r>
          </a:p>
          <a:p>
            <a:pPr marL="118689" indent="-118689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Informed discussion with clinicians</a:t>
            </a:r>
          </a:p>
          <a:p>
            <a:pPr marL="118689" indent="-118689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peer and NHS staff support</a:t>
            </a:r>
          </a:p>
          <a:p>
            <a:pPr marL="118689" indent="-118689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24/7 access</a:t>
            </a:r>
            <a:endParaRPr lang="en-GB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AB4CDB8-F4F0-404F-9AD8-AF2328D64D65}"/>
              </a:ext>
            </a:extLst>
          </p:cNvPr>
          <p:cNvSpPr/>
          <p:nvPr/>
        </p:nvSpPr>
        <p:spPr>
          <a:xfrm>
            <a:off x="2628466" y="5126580"/>
            <a:ext cx="2599653" cy="8595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1983863" algn="ctr"/>
                <a:tab pos="3967726" algn="r"/>
              </a:tabLst>
            </a:pPr>
            <a:br>
              <a:rPr lang="en-GB" sz="11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1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Patient’s can self refer to both the patient data access and eLearning courses at: </a:t>
            </a:r>
            <a:endParaRPr lang="en-GB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1983863" algn="ctr"/>
                <a:tab pos="3967726" algn="r"/>
              </a:tabLst>
            </a:pPr>
            <a:r>
              <a:rPr lang="en-US" sz="1100" u="sng">
                <a:solidFill>
                  <a:srgbClr val="0000F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cm.mydiabetes.com</a:t>
            </a:r>
          </a:p>
          <a:p>
            <a:pPr algn="ctr">
              <a:tabLst>
                <a:tab pos="1983863" algn="ctr"/>
                <a:tab pos="3967726" algn="r"/>
              </a:tabLst>
            </a:pPr>
            <a:r>
              <a:rPr lang="en-GB" sz="1100">
                <a:hlinkClick r:id="rId2"/>
              </a:rPr>
              <a:t>lsc.mydiabetes.com</a:t>
            </a:r>
            <a:endParaRPr lang="en-GB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1983863" algn="ctr"/>
                <a:tab pos="3967726" algn="r"/>
              </a:tabLst>
            </a:pPr>
            <a:endParaRPr lang="en-US" sz="1100" u="sng">
              <a:solidFill>
                <a:srgbClr val="0000FF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831">
                <a:solidFill>
                  <a:srgbClr val="7671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31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D446E02-FAEE-49A8-A084-6AC921DF7037}"/>
              </a:ext>
            </a:extLst>
          </p:cNvPr>
          <p:cNvCxnSpPr/>
          <p:nvPr/>
        </p:nvCxnSpPr>
        <p:spPr>
          <a:xfrm>
            <a:off x="5378773" y="5032283"/>
            <a:ext cx="103749" cy="188595"/>
          </a:xfrm>
          <a:prstGeom prst="straightConnector1">
            <a:avLst/>
          </a:prstGeom>
          <a:ln w="38100">
            <a:solidFill>
              <a:srgbClr val="00999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6FF38810-F4ED-45E3-A99B-4450C7232527}"/>
              </a:ext>
            </a:extLst>
          </p:cNvPr>
          <p:cNvSpPr/>
          <p:nvPr/>
        </p:nvSpPr>
        <p:spPr>
          <a:xfrm>
            <a:off x="699053" y="4250304"/>
            <a:ext cx="1794509" cy="1735869"/>
          </a:xfrm>
          <a:prstGeom prst="rect">
            <a:avLst/>
          </a:prstGeom>
          <a:solidFill>
            <a:srgbClr val="CCECFF"/>
          </a:solidFill>
          <a:ln w="38100" cap="flat" cmpd="sng" algn="ctr">
            <a:solidFill>
              <a:srgbClr val="009999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HCP Direct Referral:</a:t>
            </a:r>
            <a:endParaRPr lang="en-GB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Register your patient's details for an online account, select your Practice from the drop-down list.</a:t>
            </a:r>
          </a:p>
          <a:p>
            <a:r>
              <a:rPr lang="en-GB" sz="1100">
                <a:hlinkClick r:id="rId3"/>
              </a:rPr>
              <a:t>cm.mydiabetes.com/register-patient</a:t>
            </a:r>
            <a:endParaRPr lang="en-GB" sz="1100"/>
          </a:p>
          <a:p>
            <a:r>
              <a:rPr lang="en-GB" sz="1100">
                <a:hlinkClick r:id="rId4"/>
              </a:rPr>
              <a:t>lsc.mydiabetes.com/register-patient</a:t>
            </a:r>
            <a:endParaRPr lang="en-GB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831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8386F02-C9CD-4DD5-8B04-1BD8E14B7A83}"/>
              </a:ext>
            </a:extLst>
          </p:cNvPr>
          <p:cNvSpPr/>
          <p:nvPr/>
        </p:nvSpPr>
        <p:spPr>
          <a:xfrm>
            <a:off x="5385208" y="4281806"/>
            <a:ext cx="2796331" cy="1704367"/>
          </a:xfrm>
          <a:prstGeom prst="rect">
            <a:avLst/>
          </a:prstGeom>
          <a:solidFill>
            <a:srgbClr val="CCECFF"/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HCP: Enabling Record Access for Patients:</a:t>
            </a:r>
            <a:endParaRPr lang="en-GB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spc="52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Online services enabled and set to </a:t>
            </a:r>
            <a:r>
              <a:rPr lang="en-US" sz="1100" b="1" spc="52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Detailed Coded Record</a:t>
            </a:r>
            <a:r>
              <a:rPr lang="en-US" sz="1100" spc="52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with</a:t>
            </a:r>
            <a:r>
              <a:rPr lang="en-US" sz="1100" b="1" spc="52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Lab results, </a:t>
            </a:r>
            <a:r>
              <a:rPr lang="en-US" sz="1100" b="1" spc="52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Immunisations</a:t>
            </a:r>
            <a:r>
              <a:rPr lang="en-US" sz="1100" b="1" spc="52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&amp; Problems </a:t>
            </a:r>
            <a:r>
              <a:rPr lang="en-US" sz="1100" spc="52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ticked.</a:t>
            </a:r>
            <a:endParaRPr lang="en-GB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spc="52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For more info visit</a:t>
            </a:r>
            <a:endParaRPr lang="en-GB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100">
                <a:hlinkClick r:id="rId5"/>
              </a:rPr>
              <a:t>https://cm.mydiabetes.com/healthcare-professionals/</a:t>
            </a:r>
          </a:p>
          <a:p>
            <a:r>
              <a:rPr lang="en-GB" sz="1100">
                <a:hlinkClick r:id="rId5"/>
              </a:rPr>
              <a:t>https://lsc.mydiabetes.com/healthcare-professionals/</a:t>
            </a:r>
            <a:endParaRPr lang="en-GB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0611C82-7F28-4041-85C1-3D7AF94470A1}"/>
              </a:ext>
            </a:extLst>
          </p:cNvPr>
          <p:cNvCxnSpPr>
            <a:cxnSpLocks/>
          </p:cNvCxnSpPr>
          <p:nvPr/>
        </p:nvCxnSpPr>
        <p:spPr>
          <a:xfrm flipH="1">
            <a:off x="4135546" y="4121278"/>
            <a:ext cx="766558" cy="1005302"/>
          </a:xfrm>
          <a:prstGeom prst="straightConnector1">
            <a:avLst/>
          </a:prstGeom>
          <a:ln w="38100">
            <a:solidFill>
              <a:srgbClr val="00999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6AE617E-09A6-4F7B-A24A-DC3181E8E590}"/>
              </a:ext>
            </a:extLst>
          </p:cNvPr>
          <p:cNvCxnSpPr>
            <a:cxnSpLocks/>
          </p:cNvCxnSpPr>
          <p:nvPr/>
        </p:nvCxnSpPr>
        <p:spPr>
          <a:xfrm>
            <a:off x="2285590" y="2606310"/>
            <a:ext cx="0" cy="174264"/>
          </a:xfrm>
          <a:prstGeom prst="straightConnector1">
            <a:avLst/>
          </a:prstGeom>
          <a:ln w="3810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7BA7A05-644C-4A02-8C1A-C836EC957C6C}"/>
              </a:ext>
            </a:extLst>
          </p:cNvPr>
          <p:cNvCxnSpPr>
            <a:cxnSpLocks/>
          </p:cNvCxnSpPr>
          <p:nvPr/>
        </p:nvCxnSpPr>
        <p:spPr>
          <a:xfrm>
            <a:off x="6460965" y="2584581"/>
            <a:ext cx="0" cy="174264"/>
          </a:xfrm>
          <a:prstGeom prst="straightConnector1">
            <a:avLst/>
          </a:prstGeom>
          <a:ln w="3810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F148532-E8D8-46B1-8936-0C00915F22AE}"/>
              </a:ext>
            </a:extLst>
          </p:cNvPr>
          <p:cNvCxnSpPr>
            <a:cxnSpLocks/>
          </p:cNvCxnSpPr>
          <p:nvPr/>
        </p:nvCxnSpPr>
        <p:spPr>
          <a:xfrm>
            <a:off x="2285590" y="1090060"/>
            <a:ext cx="0" cy="174264"/>
          </a:xfrm>
          <a:prstGeom prst="straightConnector1">
            <a:avLst/>
          </a:prstGeom>
          <a:ln w="3810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DF328E7-00D7-427D-A840-3E75314949E8}"/>
              </a:ext>
            </a:extLst>
          </p:cNvPr>
          <p:cNvCxnSpPr>
            <a:cxnSpLocks/>
            <a:stCxn id="25" idx="4"/>
          </p:cNvCxnSpPr>
          <p:nvPr/>
        </p:nvCxnSpPr>
        <p:spPr>
          <a:xfrm>
            <a:off x="6444850" y="1090060"/>
            <a:ext cx="0" cy="193656"/>
          </a:xfrm>
          <a:prstGeom prst="straightConnector1">
            <a:avLst/>
          </a:prstGeom>
          <a:ln w="3810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44F7286-D4F3-487B-8E0B-D41D1CCD9CDC}"/>
              </a:ext>
            </a:extLst>
          </p:cNvPr>
          <p:cNvSpPr txBox="1"/>
          <p:nvPr/>
        </p:nvSpPr>
        <p:spPr>
          <a:xfrm>
            <a:off x="3248697" y="64009"/>
            <a:ext cx="22338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rgbClr val="0C8474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MyWay Diabetes- Overview for your colleagues</a:t>
            </a:r>
          </a:p>
        </p:txBody>
      </p:sp>
      <p:pic>
        <p:nvPicPr>
          <p:cNvPr id="50" name="Picture 4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FDAC9E-35C0-4A06-8D50-B44BD6AC8A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" y="263926"/>
            <a:ext cx="1200188" cy="52785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9780A0E-26CD-4F1B-8468-2974434AEC67}"/>
              </a:ext>
            </a:extLst>
          </p:cNvPr>
          <p:cNvCxnSpPr>
            <a:cxnSpLocks/>
          </p:cNvCxnSpPr>
          <p:nvPr/>
        </p:nvCxnSpPr>
        <p:spPr>
          <a:xfrm>
            <a:off x="1513202" y="3892290"/>
            <a:ext cx="1" cy="358014"/>
          </a:xfrm>
          <a:prstGeom prst="straightConnector1">
            <a:avLst/>
          </a:prstGeom>
          <a:ln w="3810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E6097A6-73D8-427B-B8EA-56D94EE5371F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3524946" y="4892372"/>
            <a:ext cx="0" cy="238806"/>
          </a:xfrm>
          <a:prstGeom prst="straightConnector1">
            <a:avLst/>
          </a:prstGeom>
          <a:ln w="3810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4F9EB112-6CD2-44D1-ADDF-724A9B8DF9FD}"/>
              </a:ext>
            </a:extLst>
          </p:cNvPr>
          <p:cNvSpPr/>
          <p:nvPr/>
        </p:nvSpPr>
        <p:spPr>
          <a:xfrm>
            <a:off x="3104162" y="4243186"/>
            <a:ext cx="841568" cy="649187"/>
          </a:xfrm>
          <a:prstGeom prst="rect">
            <a:avLst/>
          </a:prstGeom>
          <a:solidFill>
            <a:srgbClr val="CCECFF"/>
          </a:solidFill>
          <a:ln w="38100" cap="flat" cmpd="sng" algn="ctr">
            <a:solidFill>
              <a:srgbClr val="009999"/>
            </a:solidFill>
            <a:prstDash val="solid"/>
            <a:miter lim="800000"/>
          </a:ln>
          <a:effectLst/>
        </p:spPr>
        <p:txBody>
          <a:bodyPr rot="0" spcFirstLastPara="0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31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Self-Referral</a:t>
            </a:r>
            <a:endParaRPr lang="en-GB" sz="83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30FB542-4A05-4C77-8BFD-BBF44280446F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3515447" y="3874256"/>
            <a:ext cx="9499" cy="368930"/>
          </a:xfrm>
          <a:prstGeom prst="straightConnector1">
            <a:avLst/>
          </a:prstGeom>
          <a:ln w="3810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D2BC516-45C3-42DF-B200-2B30584FF8B6}"/>
              </a:ext>
            </a:extLst>
          </p:cNvPr>
          <p:cNvCxnSpPr>
            <a:cxnSpLocks/>
          </p:cNvCxnSpPr>
          <p:nvPr/>
        </p:nvCxnSpPr>
        <p:spPr>
          <a:xfrm>
            <a:off x="6460965" y="4083005"/>
            <a:ext cx="0" cy="174264"/>
          </a:xfrm>
          <a:prstGeom prst="straightConnector1">
            <a:avLst/>
          </a:prstGeom>
          <a:ln w="3810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41D7E2A-4BF3-47C3-B51C-BE6B7DD3B8E3}"/>
              </a:ext>
            </a:extLst>
          </p:cNvPr>
          <p:cNvSpPr txBox="1"/>
          <p:nvPr/>
        </p:nvSpPr>
        <p:spPr>
          <a:xfrm>
            <a:off x="-66070" y="1784061"/>
            <a:ext cx="799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/>
              <a:t>What’s</a:t>
            </a:r>
            <a:br>
              <a:rPr lang="en-GB" sz="1200" b="1"/>
            </a:br>
            <a:r>
              <a:rPr lang="en-GB" sz="1200" b="1"/>
              <a:t>provided: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F73A3E9-50DB-43F3-8652-1DA50BA351F4}"/>
              </a:ext>
            </a:extLst>
          </p:cNvPr>
          <p:cNvSpPr txBox="1"/>
          <p:nvPr/>
        </p:nvSpPr>
        <p:spPr>
          <a:xfrm>
            <a:off x="-66070" y="3010963"/>
            <a:ext cx="74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/>
              <a:t>Patient </a:t>
            </a:r>
            <a:br>
              <a:rPr lang="en-GB" sz="1200" b="1"/>
            </a:br>
            <a:r>
              <a:rPr lang="en-GB" sz="1200" b="1"/>
              <a:t>benefits: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9F40B30-8B83-4639-A237-EC331AA2267D}"/>
              </a:ext>
            </a:extLst>
          </p:cNvPr>
          <p:cNvSpPr txBox="1"/>
          <p:nvPr/>
        </p:nvSpPr>
        <p:spPr>
          <a:xfrm>
            <a:off x="-66070" y="4870218"/>
            <a:ext cx="68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/>
              <a:t>Signing </a:t>
            </a:r>
            <a:br>
              <a:rPr lang="en-GB" sz="1200" b="1"/>
            </a:br>
            <a:r>
              <a:rPr lang="en-GB" sz="1200" b="1"/>
              <a:t>up:</a:t>
            </a:r>
          </a:p>
        </p:txBody>
      </p:sp>
    </p:spTree>
    <p:extLst>
      <p:ext uri="{BB962C8B-B14F-4D97-AF65-F5344CB8AC3E}">
        <p14:creationId xmlns:p14="http://schemas.microsoft.com/office/powerpoint/2010/main" val="131725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5670A-E1FD-46B5-853F-0DC5BD22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55" y="327881"/>
            <a:ext cx="8229600" cy="1143000"/>
          </a:xfrm>
        </p:spPr>
        <p:txBody>
          <a:bodyPr/>
          <a:lstStyle/>
          <a:p>
            <a:r>
              <a:rPr lang="en-GB" sz="3600" b="1" dirty="0">
                <a:solidFill>
                  <a:schemeClr val="tx2"/>
                </a:solidFill>
              </a:rPr>
              <a:t>What MyWay Diabetes provides –</a:t>
            </a:r>
            <a:br>
              <a:rPr lang="en-GB" sz="3600" b="1" dirty="0">
                <a:solidFill>
                  <a:schemeClr val="tx2"/>
                </a:solidFill>
              </a:rPr>
            </a:br>
            <a:r>
              <a:rPr lang="en-GB" sz="3600" b="1" dirty="0">
                <a:solidFill>
                  <a:schemeClr val="tx2"/>
                </a:solidFill>
              </a:rPr>
              <a:t>1. Diabetes info &amp; local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1F90A-FD8F-4F60-8A87-D8BD12817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35" y="1470881"/>
            <a:ext cx="7761417" cy="4458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2AAE53-2774-4040-A909-3C953B131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81" y="2014334"/>
            <a:ext cx="3735251" cy="350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02DDBD9-1207-42A0-B38A-9448E096C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1268" y="397414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2. Structured eLearning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0DE218-6156-4D7F-9218-9963C393A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23" y="1000930"/>
            <a:ext cx="5568593" cy="51870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CB2CDB-C467-47B0-A73B-94E612070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350" y="1000930"/>
            <a:ext cx="3693650" cy="2575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2016F6-FBBA-46F8-B638-7794FA440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13" y="2938726"/>
            <a:ext cx="1524000" cy="4667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EFE851-A51E-431E-AB60-B9E3004A4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326" y="2938726"/>
            <a:ext cx="1599347" cy="489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7227E4-7D37-4DA3-B3DD-2496BA107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942" y="2907440"/>
            <a:ext cx="1599344" cy="4897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AD257D5-66A2-4D6E-B692-27506ACEB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006" y="5525638"/>
            <a:ext cx="1599344" cy="4897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8DCEBA9-C34D-4800-9B15-024A2A3D2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834" y="5495211"/>
            <a:ext cx="1599344" cy="4897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5D97DA4-1CF8-4E1D-B38A-DE12F6F60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2" y="5495211"/>
            <a:ext cx="1599344" cy="48979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CFB522-AB5E-4C62-94E3-20492923F5D9}"/>
              </a:ext>
            </a:extLst>
          </p:cNvPr>
          <p:cNvSpPr txBox="1"/>
          <p:nvPr/>
        </p:nvSpPr>
        <p:spPr>
          <a:xfrm>
            <a:off x="5568592" y="3768668"/>
            <a:ext cx="34847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QISMET accreditation enables both QOF and NDA coding/reporting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5592D2-D347-4699-B7B1-AED332F7A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327" y="2938726"/>
            <a:ext cx="1524000" cy="466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3BEF06-C755-4231-A2FD-59409DA90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240" y="2938726"/>
            <a:ext cx="1524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6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CA8FE6-4703-4515-B097-899C21EBC897}"/>
              </a:ext>
            </a:extLst>
          </p:cNvPr>
          <p:cNvSpPr txBox="1"/>
          <p:nvPr/>
        </p:nvSpPr>
        <p:spPr>
          <a:xfrm>
            <a:off x="502353" y="3237735"/>
            <a:ext cx="22101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“I use MDMW to monitor my BP, cholesterol and sugar levels. Seeing it on a chart gives you the opportunity to see your improvements or areas where you need to work harder”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5A9212-DF55-4A65-B434-F0C4F3444D50}"/>
              </a:ext>
            </a:extLst>
          </p:cNvPr>
          <p:cNvSpPr txBox="1"/>
          <p:nvPr/>
        </p:nvSpPr>
        <p:spPr>
          <a:xfrm>
            <a:off x="203198" y="55887"/>
            <a:ext cx="6437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Patient </a:t>
            </a:r>
          </a:p>
          <a:p>
            <a:r>
              <a:rPr 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B1762-F916-46EE-8FE3-11679860C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80" y="0"/>
            <a:ext cx="44958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79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E499-AD40-49C8-A88C-21FB33B82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3981" y="160020"/>
            <a:ext cx="8229600" cy="1143000"/>
          </a:xfrm>
        </p:spPr>
        <p:txBody>
          <a:bodyPr/>
          <a:lstStyle/>
          <a:p>
            <a:r>
              <a:rPr lang="en-GB" sz="4000" b="1" dirty="0">
                <a:solidFill>
                  <a:schemeClr val="tx2"/>
                </a:solidFill>
              </a:rPr>
              <a:t>4. Tailored advice and support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75865-4F90-445D-B3DD-7B0961626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07"/>
          <a:stretch/>
        </p:blipFill>
        <p:spPr>
          <a:xfrm>
            <a:off x="545517" y="1061515"/>
            <a:ext cx="7961485" cy="5082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A400FA-109F-4DE5-BDFA-234602520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525" y="3711228"/>
            <a:ext cx="1143059" cy="2324219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5325D1A-EB24-4DD2-A197-D125B6CB6594}"/>
              </a:ext>
            </a:extLst>
          </p:cNvPr>
          <p:cNvSpPr/>
          <p:nvPr/>
        </p:nvSpPr>
        <p:spPr>
          <a:xfrm>
            <a:off x="1582221" y="2632132"/>
            <a:ext cx="1880171" cy="922106"/>
          </a:xfrm>
          <a:prstGeom prst="wedgeRoundRectCallout">
            <a:avLst>
              <a:gd name="adj1" fmla="val 127291"/>
              <a:gd name="adj2" fmla="val 126809"/>
              <a:gd name="adj3" fmla="val 16667"/>
            </a:avLst>
          </a:prstGeom>
          <a:solidFill>
            <a:srgbClr val="12877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Tailored, </a:t>
            </a:r>
            <a:r>
              <a:rPr lang="en-GB" sz="2000"/>
              <a:t>data driven, </a:t>
            </a:r>
            <a:r>
              <a:rPr lang="en-GB" sz="2000" dirty="0"/>
              <a:t>content &amp; Links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F4EB60-217F-4079-BF33-260BD8C2C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435" y="1061515"/>
            <a:ext cx="1523907" cy="3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8272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PT Basic_White_v5_prophet_edit">
  <a:themeElements>
    <a:clrScheme name="Abbott Brand 2016">
      <a:dk1>
        <a:srgbClr val="000000"/>
      </a:dk1>
      <a:lt1>
        <a:sysClr val="window" lastClr="FFFFFF"/>
      </a:lt1>
      <a:dk2>
        <a:srgbClr val="004F71"/>
      </a:dk2>
      <a:lt2>
        <a:srgbClr val="D9D9D6"/>
      </a:lt2>
      <a:accent1>
        <a:srgbClr val="E4002B"/>
      </a:accent1>
      <a:accent2>
        <a:srgbClr val="470A68"/>
      </a:accent2>
      <a:accent3>
        <a:srgbClr val="64CCC9"/>
      </a:accent3>
      <a:accent4>
        <a:srgbClr val="FFD100"/>
      </a:accent4>
      <a:accent5>
        <a:srgbClr val="009CDE"/>
      </a:accent5>
      <a:accent6>
        <a:srgbClr val="00B140"/>
      </a:accent6>
      <a:hlink>
        <a:srgbClr val="009CDE"/>
      </a:hlink>
      <a:folHlink>
        <a:srgbClr val="63666A"/>
      </a:folHlink>
    </a:clrScheme>
    <a:fontScheme name="Custom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Georgia" panose="02040502050405020303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PPT Basic_White_v5_prophet_edit">
  <a:themeElements>
    <a:clrScheme name="Abbott Brand 2016">
      <a:dk1>
        <a:srgbClr val="000000"/>
      </a:dk1>
      <a:lt1>
        <a:sysClr val="window" lastClr="FFFFFF"/>
      </a:lt1>
      <a:dk2>
        <a:srgbClr val="004F71"/>
      </a:dk2>
      <a:lt2>
        <a:srgbClr val="D9D9D6"/>
      </a:lt2>
      <a:accent1>
        <a:srgbClr val="E4002B"/>
      </a:accent1>
      <a:accent2>
        <a:srgbClr val="470A68"/>
      </a:accent2>
      <a:accent3>
        <a:srgbClr val="64CCC9"/>
      </a:accent3>
      <a:accent4>
        <a:srgbClr val="FFD100"/>
      </a:accent4>
      <a:accent5>
        <a:srgbClr val="009CDE"/>
      </a:accent5>
      <a:accent6>
        <a:srgbClr val="00B140"/>
      </a:accent6>
      <a:hlink>
        <a:srgbClr val="009CDE"/>
      </a:hlink>
      <a:folHlink>
        <a:srgbClr val="63666A"/>
      </a:folHlink>
    </a:clrScheme>
    <a:fontScheme name="Custom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Georgia" panose="02040502050405020303" pitchFamily="18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AF4801D398149890B69AB59C10004" ma:contentTypeVersion="13" ma:contentTypeDescription="Create a new document." ma:contentTypeScope="" ma:versionID="4a6ea917e7d9366c1db6b25dd64850de">
  <xsd:schema xmlns:xsd="http://www.w3.org/2001/XMLSchema" xmlns:xs="http://www.w3.org/2001/XMLSchema" xmlns:p="http://schemas.microsoft.com/office/2006/metadata/properties" xmlns:ns2="fc38b4ad-e615-4971-9ccb-27db9b9ee6c7" xmlns:ns3="8224a5a1-c142-427f-8142-aa5308cde704" targetNamespace="http://schemas.microsoft.com/office/2006/metadata/properties" ma:root="true" ma:fieldsID="66304c14efe091de388c60b4d5a3e52f" ns2:_="" ns3:_="">
    <xsd:import namespace="fc38b4ad-e615-4971-9ccb-27db9b9ee6c7"/>
    <xsd:import namespace="8224a5a1-c142-427f-8142-aa5308cde7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8b4ad-e615-4971-9ccb-27db9b9ee6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4a5a1-c142-427f-8142-aa5308cde70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6799BB-30EA-414A-977E-A9B38CBC56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BF0984-C365-4806-85EE-C6255EDB60F0}">
  <ds:schemaRefs>
    <ds:schemaRef ds:uri="8224a5a1-c142-427f-8142-aa5308cde704"/>
    <ds:schemaRef ds:uri="fc38b4ad-e615-4971-9ccb-27db9b9ee6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F98CF51-CBA6-4683-AA7D-8FC5BBAD6D9F}">
  <ds:schemaRefs>
    <ds:schemaRef ds:uri="8224a5a1-c142-427f-8142-aa5308cde704"/>
    <ds:schemaRef ds:uri="fc38b4ad-e615-4971-9ccb-27db9b9ee6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968</Words>
  <Application>Microsoft Office PowerPoint</Application>
  <PresentationFormat>On-screen Show (4:3)</PresentationFormat>
  <Paragraphs>137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Effra Light</vt:lpstr>
      <vt:lpstr>Georgia</vt:lpstr>
      <vt:lpstr>Segoe UI</vt:lpstr>
      <vt:lpstr>Varela Round</vt:lpstr>
      <vt:lpstr>Wingdings</vt:lpstr>
      <vt:lpstr>1_Custom Design</vt:lpstr>
      <vt:lpstr>Custom Design</vt:lpstr>
      <vt:lpstr>PPT Basic_White_v5_prophet_edit</vt:lpstr>
      <vt:lpstr>1_PPT Basic_White_v5_prophet_edit</vt:lpstr>
      <vt:lpstr>Digital Diabetes Services Training Drop in sessions</vt:lpstr>
      <vt:lpstr>Slides will be sent after the event </vt:lpstr>
      <vt:lpstr>MyWay Diabetes – Summary -</vt:lpstr>
      <vt:lpstr>Who can use it? </vt:lpstr>
      <vt:lpstr>PowerPoint Presentation</vt:lpstr>
      <vt:lpstr>What MyWay Diabetes provides – 1. Diabetes info &amp; local services</vt:lpstr>
      <vt:lpstr>2. Structured eLearning</vt:lpstr>
      <vt:lpstr>PowerPoint Presentation</vt:lpstr>
      <vt:lpstr>4. Tailored advice and support</vt:lpstr>
      <vt:lpstr>5. Goals and Care Reports</vt:lpstr>
      <vt:lpstr>PowerPoint Presentation</vt:lpstr>
      <vt:lpstr>Next Steps</vt:lpstr>
      <vt:lpstr>Summary</vt:lpstr>
      <vt:lpstr>Primary care detailed coded record slides</vt:lpstr>
      <vt:lpstr>PowerPoint Presentation</vt:lpstr>
      <vt:lpstr>Detailed coded record settings</vt:lpstr>
      <vt:lpstr>Next Steps: GP Practices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Diabetes Services Training Drop in sessions</dc:title>
  <dc:creator>Ross, Kirsty</dc:creator>
  <cp:lastModifiedBy>Kirsten Cumming</cp:lastModifiedBy>
  <cp:revision>7</cp:revision>
  <dcterms:created xsi:type="dcterms:W3CDTF">2020-08-31T10:19:26Z</dcterms:created>
  <dcterms:modified xsi:type="dcterms:W3CDTF">2021-01-26T17:47:59Z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0x01010075AAF4801D398149890B69AB59C10004</vt:lpwstr>
  </property>
</Properties>
</file>